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3" r:id="rId6"/>
    <p:sldId id="258" r:id="rId7"/>
    <p:sldId id="306" r:id="rId8"/>
    <p:sldId id="307" r:id="rId9"/>
    <p:sldId id="309" r:id="rId10"/>
    <p:sldId id="261" r:id="rId11"/>
    <p:sldId id="283" r:id="rId12"/>
    <p:sldId id="300" r:id="rId13"/>
    <p:sldId id="291" r:id="rId14"/>
    <p:sldId id="294" r:id="rId15"/>
    <p:sldId id="295" r:id="rId16"/>
    <p:sldId id="296" r:id="rId17"/>
    <p:sldId id="297" r:id="rId18"/>
    <p:sldId id="298" r:id="rId19"/>
    <p:sldId id="301" r:id="rId20"/>
    <p:sldId id="315" r:id="rId21"/>
    <p:sldId id="292" r:id="rId22"/>
    <p:sldId id="287" r:id="rId23"/>
    <p:sldId id="290" r:id="rId24"/>
    <p:sldId id="288" r:id="rId25"/>
    <p:sldId id="268" r:id="rId26"/>
    <p:sldId id="316" r:id="rId27"/>
    <p:sldId id="317" r:id="rId28"/>
    <p:sldId id="299" r:id="rId29"/>
    <p:sldId id="289" r:id="rId30"/>
    <p:sldId id="284" r:id="rId31"/>
    <p:sldId id="310" r:id="rId32"/>
    <p:sldId id="311" r:id="rId33"/>
    <p:sldId id="312" r:id="rId34"/>
    <p:sldId id="318" r:id="rId35"/>
    <p:sldId id="319" r:id="rId36"/>
    <p:sldId id="320" r:id="rId37"/>
    <p:sldId id="349" r:id="rId38"/>
    <p:sldId id="285" r:id="rId39"/>
    <p:sldId id="277" r:id="rId40"/>
    <p:sldId id="314" r:id="rId41"/>
    <p:sldId id="304" r:id="rId42"/>
    <p:sldId id="305" r:id="rId43"/>
    <p:sldId id="313" r:id="rId44"/>
    <p:sldId id="303" r:id="rId45"/>
    <p:sldId id="302" r:id="rId46"/>
    <p:sldId id="274" r:id="rId47"/>
  </p:sldIdLst>
  <p:sldSz cx="1219009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0" autoAdjust="0"/>
    <p:restoredTop sz="94660"/>
  </p:normalViewPr>
  <p:slideViewPr>
    <p:cSldViewPr>
      <p:cViewPr varScale="1">
        <p:scale>
          <a:sx n="96" d="100"/>
          <a:sy n="96" d="100"/>
        </p:scale>
        <p:origin x="68" y="8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1B3BF1-4A3C-4696-9796-DA8D9610C87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73F681-7291-41D2-A146-1FB28A7F620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5.GIF"/><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6.GIF"/><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7.GIF"/><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8.GIF"/><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9.GIF"/><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10.GIF"/><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1.GIF"/><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2.GIF"/><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5.GIF"/><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16.GIF"/><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17.GIF"/><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19.GIF"/><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20.GIF"/><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等腰三角形 23"/>
          <p:cNvSpPr/>
          <p:nvPr/>
        </p:nvSpPr>
        <p:spPr>
          <a:xfrm rot="512239">
            <a:off x="3123219" y="4001626"/>
            <a:ext cx="396044" cy="34141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20371609">
            <a:off x="2878447" y="3831594"/>
            <a:ext cx="198022" cy="170708"/>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3761573">
            <a:off x="8669964" y="3872262"/>
            <a:ext cx="741200" cy="508375"/>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04504" y="2147667"/>
            <a:ext cx="3687215" cy="2719712"/>
            <a:chOff x="-1604504" y="2147667"/>
            <a:chExt cx="3687215" cy="2719712"/>
          </a:xfrm>
        </p:grpSpPr>
        <p:cxnSp>
          <p:nvCxnSpPr>
            <p:cNvPr id="34" name="直接连接符 33"/>
            <p:cNvCxnSpPr/>
            <p:nvPr/>
          </p:nvCxnSpPr>
          <p:spPr>
            <a:xfrm flipH="1">
              <a:off x="-1604504" y="2687623"/>
              <a:ext cx="2592288" cy="217975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509577" y="2147667"/>
              <a:ext cx="2592288" cy="21797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4263644" y="2631242"/>
            <a:ext cx="3890809" cy="1015663"/>
          </a:xfrm>
          <a:prstGeom prst="rect">
            <a:avLst/>
          </a:prstGeom>
          <a:noFill/>
        </p:spPr>
        <p:txBody>
          <a:bodyPr wrap="none" rtlCol="0">
            <a:spAutoFit/>
          </a:bodyPr>
          <a:lstStyle/>
          <a:p>
            <a:r>
              <a:rPr lang="en-US" altLang="zh-CN" sz="6000" spc="300" dirty="0" err="1">
                <a:solidFill>
                  <a:schemeClr val="tx1">
                    <a:lumMod val="85000"/>
                    <a:lumOff val="15000"/>
                  </a:schemeClr>
                </a:solidFill>
                <a:latin typeface="Ink Free" panose="03080402000500000000" pitchFamily="66" charset="0"/>
                <a:ea typeface="造字工房尚雅体演示版常规体" pitchFamily="50" charset="-122"/>
              </a:rPr>
              <a:t>MovieLook</a:t>
            </a:r>
            <a:endParaRPr lang="zh-CN" altLang="en-US" sz="5400" spc="300" dirty="0">
              <a:solidFill>
                <a:schemeClr val="tx1">
                  <a:lumMod val="85000"/>
                  <a:lumOff val="15000"/>
                </a:schemeClr>
              </a:solidFill>
              <a:latin typeface="Ink Free" panose="03080402000500000000" pitchFamily="66" charset="0"/>
              <a:ea typeface="造字工房尚雅体演示版常规体" pitchFamily="50" charset="-122"/>
            </a:endParaRPr>
          </a:p>
        </p:txBody>
      </p:sp>
      <p:sp>
        <p:nvSpPr>
          <p:cNvPr id="15" name="等腰三角形 14"/>
          <p:cNvSpPr/>
          <p:nvPr/>
        </p:nvSpPr>
        <p:spPr>
          <a:xfrm rot="512239">
            <a:off x="6008011" y="1926195"/>
            <a:ext cx="396044" cy="34141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20371609">
            <a:off x="6659296" y="2194280"/>
            <a:ext cx="198022" cy="170708"/>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20371609">
            <a:off x="5563270" y="2222523"/>
            <a:ext cx="266490" cy="196271"/>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3761573">
            <a:off x="4930038" y="1830714"/>
            <a:ext cx="741200" cy="508375"/>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20371609">
            <a:off x="6650005" y="1810735"/>
            <a:ext cx="266490" cy="196271"/>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5188303" y="4712029"/>
            <a:ext cx="1944216" cy="432048"/>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汉仪大圣体简" panose="00020600040101010101" pitchFamily="18" charset="-122"/>
                <a:ea typeface="汉仪大圣体简" panose="00020600040101010101" pitchFamily="18" charset="-122"/>
              </a:rPr>
              <a:t>电影可视化系统</a:t>
            </a:r>
            <a:endParaRPr lang="zh-CN" altLang="en-US" dirty="0">
              <a:solidFill>
                <a:schemeClr val="bg1"/>
              </a:solidFill>
              <a:latin typeface="汉仪大圣体简" panose="00020600040101010101" pitchFamily="18" charset="-122"/>
              <a:ea typeface="汉仪大圣体简" panose="00020600040101010101" pitchFamily="18" charset="-122"/>
            </a:endParaRPr>
          </a:p>
        </p:txBody>
      </p:sp>
      <p:grpSp>
        <p:nvGrpSpPr>
          <p:cNvPr id="38" name="组合 37"/>
          <p:cNvGrpSpPr/>
          <p:nvPr/>
        </p:nvGrpSpPr>
        <p:grpSpPr>
          <a:xfrm>
            <a:off x="3748143" y="2263380"/>
            <a:ext cx="360040" cy="2602150"/>
            <a:chOff x="4078982" y="1988841"/>
            <a:chExt cx="360040" cy="2602150"/>
          </a:xfrm>
        </p:grpSpPr>
        <p:sp>
          <p:nvSpPr>
            <p:cNvPr id="36" name="左中括号 35"/>
            <p:cNvSpPr/>
            <p:nvPr/>
          </p:nvSpPr>
          <p:spPr>
            <a:xfrm>
              <a:off x="4173148" y="2080364"/>
              <a:ext cx="265874" cy="2423282"/>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左中括号 36"/>
            <p:cNvSpPr/>
            <p:nvPr/>
          </p:nvSpPr>
          <p:spPr>
            <a:xfrm>
              <a:off x="4078982" y="1988841"/>
              <a:ext cx="360040" cy="260215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p:cNvGrpSpPr/>
          <p:nvPr/>
        </p:nvGrpSpPr>
        <p:grpSpPr>
          <a:xfrm flipH="1">
            <a:off x="8212639" y="2243602"/>
            <a:ext cx="360040" cy="2602150"/>
            <a:chOff x="4078982" y="1988841"/>
            <a:chExt cx="360040" cy="2602150"/>
          </a:xfrm>
        </p:grpSpPr>
        <p:sp>
          <p:nvSpPr>
            <p:cNvPr id="40" name="左中括号 39"/>
            <p:cNvSpPr/>
            <p:nvPr/>
          </p:nvSpPr>
          <p:spPr>
            <a:xfrm>
              <a:off x="4173148" y="2080364"/>
              <a:ext cx="265874" cy="2423282"/>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左中括号 40"/>
            <p:cNvSpPr/>
            <p:nvPr/>
          </p:nvSpPr>
          <p:spPr>
            <a:xfrm>
              <a:off x="4078982" y="1988841"/>
              <a:ext cx="360040" cy="260215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 name="组合 2"/>
          <p:cNvGrpSpPr/>
          <p:nvPr/>
        </p:nvGrpSpPr>
        <p:grpSpPr>
          <a:xfrm>
            <a:off x="10311837" y="1544376"/>
            <a:ext cx="3230037" cy="3097813"/>
            <a:chOff x="10311837" y="1544376"/>
            <a:chExt cx="3230037" cy="3097813"/>
          </a:xfrm>
        </p:grpSpPr>
        <p:cxnSp>
          <p:nvCxnSpPr>
            <p:cNvPr id="42" name="直接连接符 41"/>
            <p:cNvCxnSpPr/>
            <p:nvPr/>
          </p:nvCxnSpPr>
          <p:spPr>
            <a:xfrm flipH="1">
              <a:off x="10311837" y="2462433"/>
              <a:ext cx="2592288" cy="2179756"/>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0949586" y="1544376"/>
              <a:ext cx="2592288" cy="21797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4" name="等腰三角形 43"/>
          <p:cNvSpPr/>
          <p:nvPr/>
        </p:nvSpPr>
        <p:spPr>
          <a:xfrm rot="20371609">
            <a:off x="9064165" y="3709642"/>
            <a:ext cx="198022" cy="170708"/>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681647" y="3797316"/>
            <a:ext cx="2965221" cy="646331"/>
          </a:xfrm>
          <a:prstGeom prst="rect">
            <a:avLst/>
          </a:prstGeom>
          <a:noFill/>
        </p:spPr>
        <p:txBody>
          <a:bodyPr wrap="square" rtlCol="0">
            <a:spAutoFit/>
          </a:bodyPr>
          <a:lstStyle/>
          <a:p>
            <a:r>
              <a:rPr lang="zh-CN" altLang="en-US" sz="3600" dirty="0"/>
              <a:t>项目验收汇报</a:t>
            </a:r>
            <a:endParaRPr lang="zh-CN" altLang="en-US" sz="3600"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16" presetClass="entr" presetSubtype="21"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arn(inVertical)">
                                      <p:cBhvr>
                                        <p:cTn id="15" dur="500"/>
                                        <p:tgtEl>
                                          <p:spTgt spid="38"/>
                                        </p:tgtEl>
                                      </p:cBhvr>
                                    </p:animEffect>
                                  </p:childTnLst>
                                </p:cTn>
                              </p:par>
                              <p:par>
                                <p:cTn id="16" presetID="16" presetClass="entr" presetSubtype="21"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barn(inVertical)">
                                      <p:cBhvr>
                                        <p:cTn id="18" dur="500"/>
                                        <p:tgtEl>
                                          <p:spTgt spid="39"/>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1000" fill="hold"/>
                                        <p:tgtEl>
                                          <p:spTgt spid="44"/>
                                        </p:tgtEl>
                                        <p:attrNameLst>
                                          <p:attrName>ppt_w</p:attrName>
                                        </p:attrNameLst>
                                      </p:cBhvr>
                                      <p:tavLst>
                                        <p:tav tm="0">
                                          <p:val>
                                            <p:fltVal val="0"/>
                                          </p:val>
                                        </p:tav>
                                        <p:tav tm="100000">
                                          <p:val>
                                            <p:strVal val="#ppt_w"/>
                                          </p:val>
                                        </p:tav>
                                      </p:tavLst>
                                    </p:anim>
                                    <p:anim calcmode="lin" valueType="num">
                                      <p:cBhvr>
                                        <p:cTn id="22" dur="1000" fill="hold"/>
                                        <p:tgtEl>
                                          <p:spTgt spid="44"/>
                                        </p:tgtEl>
                                        <p:attrNameLst>
                                          <p:attrName>ppt_h</p:attrName>
                                        </p:attrNameLst>
                                      </p:cBhvr>
                                      <p:tavLst>
                                        <p:tav tm="0">
                                          <p:val>
                                            <p:fltVal val="0"/>
                                          </p:val>
                                        </p:tav>
                                        <p:tav tm="100000">
                                          <p:val>
                                            <p:strVal val="#ppt_h"/>
                                          </p:val>
                                        </p:tav>
                                      </p:tavLst>
                                    </p:anim>
                                    <p:anim calcmode="lin" valueType="num">
                                      <p:cBhvr>
                                        <p:cTn id="23" dur="1000" fill="hold"/>
                                        <p:tgtEl>
                                          <p:spTgt spid="44"/>
                                        </p:tgtEl>
                                        <p:attrNameLst>
                                          <p:attrName>style.rotation</p:attrName>
                                        </p:attrNameLst>
                                      </p:cBhvr>
                                      <p:tavLst>
                                        <p:tav tm="0">
                                          <p:val>
                                            <p:fltVal val="90"/>
                                          </p:val>
                                        </p:tav>
                                        <p:tav tm="100000">
                                          <p:val>
                                            <p:fltVal val="0"/>
                                          </p:val>
                                        </p:tav>
                                      </p:tavLst>
                                    </p:anim>
                                    <p:animEffect transition="in" filter="fade">
                                      <p:cBhvr>
                                        <p:cTn id="24" dur="1000"/>
                                        <p:tgtEl>
                                          <p:spTgt spid="44"/>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1000" fill="hold"/>
                                        <p:tgtEl>
                                          <p:spTgt spid="27"/>
                                        </p:tgtEl>
                                        <p:attrNameLst>
                                          <p:attrName>ppt_w</p:attrName>
                                        </p:attrNameLst>
                                      </p:cBhvr>
                                      <p:tavLst>
                                        <p:tav tm="0">
                                          <p:val>
                                            <p:fltVal val="0"/>
                                          </p:val>
                                        </p:tav>
                                        <p:tav tm="100000">
                                          <p:val>
                                            <p:strVal val="#ppt_w"/>
                                          </p:val>
                                        </p:tav>
                                      </p:tavLst>
                                    </p:anim>
                                    <p:anim calcmode="lin" valueType="num">
                                      <p:cBhvr>
                                        <p:cTn id="28" dur="1000" fill="hold"/>
                                        <p:tgtEl>
                                          <p:spTgt spid="27"/>
                                        </p:tgtEl>
                                        <p:attrNameLst>
                                          <p:attrName>ppt_h</p:attrName>
                                        </p:attrNameLst>
                                      </p:cBhvr>
                                      <p:tavLst>
                                        <p:tav tm="0">
                                          <p:val>
                                            <p:fltVal val="0"/>
                                          </p:val>
                                        </p:tav>
                                        <p:tav tm="100000">
                                          <p:val>
                                            <p:strVal val="#ppt_h"/>
                                          </p:val>
                                        </p:tav>
                                      </p:tavLst>
                                    </p:anim>
                                    <p:anim calcmode="lin" valueType="num">
                                      <p:cBhvr>
                                        <p:cTn id="29" dur="1000" fill="hold"/>
                                        <p:tgtEl>
                                          <p:spTgt spid="27"/>
                                        </p:tgtEl>
                                        <p:attrNameLst>
                                          <p:attrName>style.rotation</p:attrName>
                                        </p:attrNameLst>
                                      </p:cBhvr>
                                      <p:tavLst>
                                        <p:tav tm="0">
                                          <p:val>
                                            <p:fltVal val="90"/>
                                          </p:val>
                                        </p:tav>
                                        <p:tav tm="100000">
                                          <p:val>
                                            <p:fltVal val="0"/>
                                          </p:val>
                                        </p:tav>
                                      </p:tavLst>
                                    </p:anim>
                                    <p:animEffect transition="in" filter="fade">
                                      <p:cBhvr>
                                        <p:cTn id="30" dur="1000"/>
                                        <p:tgtEl>
                                          <p:spTgt spid="27"/>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1000" fill="hold"/>
                                        <p:tgtEl>
                                          <p:spTgt spid="25"/>
                                        </p:tgtEl>
                                        <p:attrNameLst>
                                          <p:attrName>ppt_w</p:attrName>
                                        </p:attrNameLst>
                                      </p:cBhvr>
                                      <p:tavLst>
                                        <p:tav tm="0">
                                          <p:val>
                                            <p:fltVal val="0"/>
                                          </p:val>
                                        </p:tav>
                                        <p:tav tm="100000">
                                          <p:val>
                                            <p:strVal val="#ppt_w"/>
                                          </p:val>
                                        </p:tav>
                                      </p:tavLst>
                                    </p:anim>
                                    <p:anim calcmode="lin" valueType="num">
                                      <p:cBhvr>
                                        <p:cTn id="34" dur="1000" fill="hold"/>
                                        <p:tgtEl>
                                          <p:spTgt spid="25"/>
                                        </p:tgtEl>
                                        <p:attrNameLst>
                                          <p:attrName>ppt_h</p:attrName>
                                        </p:attrNameLst>
                                      </p:cBhvr>
                                      <p:tavLst>
                                        <p:tav tm="0">
                                          <p:val>
                                            <p:fltVal val="0"/>
                                          </p:val>
                                        </p:tav>
                                        <p:tav tm="100000">
                                          <p:val>
                                            <p:strVal val="#ppt_h"/>
                                          </p:val>
                                        </p:tav>
                                      </p:tavLst>
                                    </p:anim>
                                    <p:anim calcmode="lin" valueType="num">
                                      <p:cBhvr>
                                        <p:cTn id="35" dur="1000" fill="hold"/>
                                        <p:tgtEl>
                                          <p:spTgt spid="25"/>
                                        </p:tgtEl>
                                        <p:attrNameLst>
                                          <p:attrName>style.rotation</p:attrName>
                                        </p:attrNameLst>
                                      </p:cBhvr>
                                      <p:tavLst>
                                        <p:tav tm="0">
                                          <p:val>
                                            <p:fltVal val="90"/>
                                          </p:val>
                                        </p:tav>
                                        <p:tav tm="100000">
                                          <p:val>
                                            <p:fltVal val="0"/>
                                          </p:val>
                                        </p:tav>
                                      </p:tavLst>
                                    </p:anim>
                                    <p:animEffect transition="in" filter="fade">
                                      <p:cBhvr>
                                        <p:cTn id="36" dur="1000"/>
                                        <p:tgtEl>
                                          <p:spTgt spid="25"/>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1000" fill="hold"/>
                                        <p:tgtEl>
                                          <p:spTgt spid="24"/>
                                        </p:tgtEl>
                                        <p:attrNameLst>
                                          <p:attrName>ppt_w</p:attrName>
                                        </p:attrNameLst>
                                      </p:cBhvr>
                                      <p:tavLst>
                                        <p:tav tm="0">
                                          <p:val>
                                            <p:fltVal val="0"/>
                                          </p:val>
                                        </p:tav>
                                        <p:tav tm="100000">
                                          <p:val>
                                            <p:strVal val="#ppt_w"/>
                                          </p:val>
                                        </p:tav>
                                      </p:tavLst>
                                    </p:anim>
                                    <p:anim calcmode="lin" valueType="num">
                                      <p:cBhvr>
                                        <p:cTn id="40" dur="1000" fill="hold"/>
                                        <p:tgtEl>
                                          <p:spTgt spid="24"/>
                                        </p:tgtEl>
                                        <p:attrNameLst>
                                          <p:attrName>ppt_h</p:attrName>
                                        </p:attrNameLst>
                                      </p:cBhvr>
                                      <p:tavLst>
                                        <p:tav tm="0">
                                          <p:val>
                                            <p:fltVal val="0"/>
                                          </p:val>
                                        </p:tav>
                                        <p:tav tm="100000">
                                          <p:val>
                                            <p:strVal val="#ppt_h"/>
                                          </p:val>
                                        </p:tav>
                                      </p:tavLst>
                                    </p:anim>
                                    <p:anim calcmode="lin" valueType="num">
                                      <p:cBhvr>
                                        <p:cTn id="41" dur="1000" fill="hold"/>
                                        <p:tgtEl>
                                          <p:spTgt spid="24"/>
                                        </p:tgtEl>
                                        <p:attrNameLst>
                                          <p:attrName>style.rotation</p:attrName>
                                        </p:attrNameLst>
                                      </p:cBhvr>
                                      <p:tavLst>
                                        <p:tav tm="0">
                                          <p:val>
                                            <p:fltVal val="90"/>
                                          </p:val>
                                        </p:tav>
                                        <p:tav tm="100000">
                                          <p:val>
                                            <p:fltVal val="0"/>
                                          </p:val>
                                        </p:tav>
                                      </p:tavLst>
                                    </p:anim>
                                    <p:animEffect transition="in" filter="fade">
                                      <p:cBhvr>
                                        <p:cTn id="42" dur="1000"/>
                                        <p:tgtEl>
                                          <p:spTgt spid="24"/>
                                        </p:tgtEl>
                                      </p:cBhvr>
                                    </p:animEffect>
                                  </p:childTnLst>
                                </p:cTn>
                              </p:par>
                            </p:childTnLst>
                          </p:cTn>
                        </p:par>
                        <p:par>
                          <p:cTn id="43" fill="hold">
                            <p:stCondLst>
                              <p:cond delay="500"/>
                            </p:stCondLst>
                            <p:childTnLst>
                              <p:par>
                                <p:cTn id="44" presetID="42"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par>
                                <p:cTn id="49" presetID="3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1000" fill="hold"/>
                                        <p:tgtEl>
                                          <p:spTgt spid="15"/>
                                        </p:tgtEl>
                                        <p:attrNameLst>
                                          <p:attrName>ppt_w</p:attrName>
                                        </p:attrNameLst>
                                      </p:cBhvr>
                                      <p:tavLst>
                                        <p:tav tm="0">
                                          <p:val>
                                            <p:fltVal val="0"/>
                                          </p:val>
                                        </p:tav>
                                        <p:tav tm="100000">
                                          <p:val>
                                            <p:strVal val="#ppt_w"/>
                                          </p:val>
                                        </p:tav>
                                      </p:tavLst>
                                    </p:anim>
                                    <p:anim calcmode="lin" valueType="num">
                                      <p:cBhvr>
                                        <p:cTn id="52" dur="1000" fill="hold"/>
                                        <p:tgtEl>
                                          <p:spTgt spid="15"/>
                                        </p:tgtEl>
                                        <p:attrNameLst>
                                          <p:attrName>ppt_h</p:attrName>
                                        </p:attrNameLst>
                                      </p:cBhvr>
                                      <p:tavLst>
                                        <p:tav tm="0">
                                          <p:val>
                                            <p:fltVal val="0"/>
                                          </p:val>
                                        </p:tav>
                                        <p:tav tm="100000">
                                          <p:val>
                                            <p:strVal val="#ppt_h"/>
                                          </p:val>
                                        </p:tav>
                                      </p:tavLst>
                                    </p:anim>
                                    <p:anim calcmode="lin" valueType="num">
                                      <p:cBhvr>
                                        <p:cTn id="53" dur="1000" fill="hold"/>
                                        <p:tgtEl>
                                          <p:spTgt spid="15"/>
                                        </p:tgtEl>
                                        <p:attrNameLst>
                                          <p:attrName>style.rotation</p:attrName>
                                        </p:attrNameLst>
                                      </p:cBhvr>
                                      <p:tavLst>
                                        <p:tav tm="0">
                                          <p:val>
                                            <p:fltVal val="90"/>
                                          </p:val>
                                        </p:tav>
                                        <p:tav tm="100000">
                                          <p:val>
                                            <p:fltVal val="0"/>
                                          </p:val>
                                        </p:tav>
                                      </p:tavLst>
                                    </p:anim>
                                    <p:animEffect transition="in" filter="fade">
                                      <p:cBhvr>
                                        <p:cTn id="54" dur="1000"/>
                                        <p:tgtEl>
                                          <p:spTgt spid="15"/>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1000" fill="hold"/>
                                        <p:tgtEl>
                                          <p:spTgt spid="21"/>
                                        </p:tgtEl>
                                        <p:attrNameLst>
                                          <p:attrName>ppt_w</p:attrName>
                                        </p:attrNameLst>
                                      </p:cBhvr>
                                      <p:tavLst>
                                        <p:tav tm="0">
                                          <p:val>
                                            <p:fltVal val="0"/>
                                          </p:val>
                                        </p:tav>
                                        <p:tav tm="100000">
                                          <p:val>
                                            <p:strVal val="#ppt_w"/>
                                          </p:val>
                                        </p:tav>
                                      </p:tavLst>
                                    </p:anim>
                                    <p:anim calcmode="lin" valueType="num">
                                      <p:cBhvr>
                                        <p:cTn id="58" dur="1000" fill="hold"/>
                                        <p:tgtEl>
                                          <p:spTgt spid="21"/>
                                        </p:tgtEl>
                                        <p:attrNameLst>
                                          <p:attrName>ppt_h</p:attrName>
                                        </p:attrNameLst>
                                      </p:cBhvr>
                                      <p:tavLst>
                                        <p:tav tm="0">
                                          <p:val>
                                            <p:fltVal val="0"/>
                                          </p:val>
                                        </p:tav>
                                        <p:tav tm="100000">
                                          <p:val>
                                            <p:strVal val="#ppt_h"/>
                                          </p:val>
                                        </p:tav>
                                      </p:tavLst>
                                    </p:anim>
                                    <p:anim calcmode="lin" valueType="num">
                                      <p:cBhvr>
                                        <p:cTn id="59" dur="1000" fill="hold"/>
                                        <p:tgtEl>
                                          <p:spTgt spid="21"/>
                                        </p:tgtEl>
                                        <p:attrNameLst>
                                          <p:attrName>style.rotation</p:attrName>
                                        </p:attrNameLst>
                                      </p:cBhvr>
                                      <p:tavLst>
                                        <p:tav tm="0">
                                          <p:val>
                                            <p:fltVal val="90"/>
                                          </p:val>
                                        </p:tav>
                                        <p:tav tm="100000">
                                          <p:val>
                                            <p:fltVal val="0"/>
                                          </p:val>
                                        </p:tav>
                                      </p:tavLst>
                                    </p:anim>
                                    <p:animEffect transition="in" filter="fade">
                                      <p:cBhvr>
                                        <p:cTn id="60" dur="1000"/>
                                        <p:tgtEl>
                                          <p:spTgt spid="21"/>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1000" fill="hold"/>
                                        <p:tgtEl>
                                          <p:spTgt spid="22"/>
                                        </p:tgtEl>
                                        <p:attrNameLst>
                                          <p:attrName>ppt_w</p:attrName>
                                        </p:attrNameLst>
                                      </p:cBhvr>
                                      <p:tavLst>
                                        <p:tav tm="0">
                                          <p:val>
                                            <p:fltVal val="0"/>
                                          </p:val>
                                        </p:tav>
                                        <p:tav tm="100000">
                                          <p:val>
                                            <p:strVal val="#ppt_w"/>
                                          </p:val>
                                        </p:tav>
                                      </p:tavLst>
                                    </p:anim>
                                    <p:anim calcmode="lin" valueType="num">
                                      <p:cBhvr>
                                        <p:cTn id="64" dur="1000" fill="hold"/>
                                        <p:tgtEl>
                                          <p:spTgt spid="22"/>
                                        </p:tgtEl>
                                        <p:attrNameLst>
                                          <p:attrName>ppt_h</p:attrName>
                                        </p:attrNameLst>
                                      </p:cBhvr>
                                      <p:tavLst>
                                        <p:tav tm="0">
                                          <p:val>
                                            <p:fltVal val="0"/>
                                          </p:val>
                                        </p:tav>
                                        <p:tav tm="100000">
                                          <p:val>
                                            <p:strVal val="#ppt_h"/>
                                          </p:val>
                                        </p:tav>
                                      </p:tavLst>
                                    </p:anim>
                                    <p:anim calcmode="lin" valueType="num">
                                      <p:cBhvr>
                                        <p:cTn id="65" dur="1000" fill="hold"/>
                                        <p:tgtEl>
                                          <p:spTgt spid="22"/>
                                        </p:tgtEl>
                                        <p:attrNameLst>
                                          <p:attrName>style.rotation</p:attrName>
                                        </p:attrNameLst>
                                      </p:cBhvr>
                                      <p:tavLst>
                                        <p:tav tm="0">
                                          <p:val>
                                            <p:fltVal val="90"/>
                                          </p:val>
                                        </p:tav>
                                        <p:tav tm="100000">
                                          <p:val>
                                            <p:fltVal val="0"/>
                                          </p:val>
                                        </p:tav>
                                      </p:tavLst>
                                    </p:anim>
                                    <p:animEffect transition="in" filter="fade">
                                      <p:cBhvr>
                                        <p:cTn id="66" dur="1000"/>
                                        <p:tgtEl>
                                          <p:spTgt spid="22"/>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p:cTn id="69" dur="1000" fill="hold"/>
                                        <p:tgtEl>
                                          <p:spTgt spid="23"/>
                                        </p:tgtEl>
                                        <p:attrNameLst>
                                          <p:attrName>ppt_w</p:attrName>
                                        </p:attrNameLst>
                                      </p:cBhvr>
                                      <p:tavLst>
                                        <p:tav tm="0">
                                          <p:val>
                                            <p:fltVal val="0"/>
                                          </p:val>
                                        </p:tav>
                                        <p:tav tm="100000">
                                          <p:val>
                                            <p:strVal val="#ppt_w"/>
                                          </p:val>
                                        </p:tav>
                                      </p:tavLst>
                                    </p:anim>
                                    <p:anim calcmode="lin" valueType="num">
                                      <p:cBhvr>
                                        <p:cTn id="70" dur="1000" fill="hold"/>
                                        <p:tgtEl>
                                          <p:spTgt spid="23"/>
                                        </p:tgtEl>
                                        <p:attrNameLst>
                                          <p:attrName>ppt_h</p:attrName>
                                        </p:attrNameLst>
                                      </p:cBhvr>
                                      <p:tavLst>
                                        <p:tav tm="0">
                                          <p:val>
                                            <p:fltVal val="0"/>
                                          </p:val>
                                        </p:tav>
                                        <p:tav tm="100000">
                                          <p:val>
                                            <p:strVal val="#ppt_h"/>
                                          </p:val>
                                        </p:tav>
                                      </p:tavLst>
                                    </p:anim>
                                    <p:anim calcmode="lin" valueType="num">
                                      <p:cBhvr>
                                        <p:cTn id="71" dur="1000" fill="hold"/>
                                        <p:tgtEl>
                                          <p:spTgt spid="23"/>
                                        </p:tgtEl>
                                        <p:attrNameLst>
                                          <p:attrName>style.rotation</p:attrName>
                                        </p:attrNameLst>
                                      </p:cBhvr>
                                      <p:tavLst>
                                        <p:tav tm="0">
                                          <p:val>
                                            <p:fltVal val="90"/>
                                          </p:val>
                                        </p:tav>
                                        <p:tav tm="100000">
                                          <p:val>
                                            <p:fltVal val="0"/>
                                          </p:val>
                                        </p:tav>
                                      </p:tavLst>
                                    </p:anim>
                                    <p:animEffect transition="in" filter="fade">
                                      <p:cBhvr>
                                        <p:cTn id="72" dur="1000"/>
                                        <p:tgtEl>
                                          <p:spTgt spid="23"/>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p:cTn id="75" dur="1000" fill="hold"/>
                                        <p:tgtEl>
                                          <p:spTgt spid="26"/>
                                        </p:tgtEl>
                                        <p:attrNameLst>
                                          <p:attrName>ppt_w</p:attrName>
                                        </p:attrNameLst>
                                      </p:cBhvr>
                                      <p:tavLst>
                                        <p:tav tm="0">
                                          <p:val>
                                            <p:fltVal val="0"/>
                                          </p:val>
                                        </p:tav>
                                        <p:tav tm="100000">
                                          <p:val>
                                            <p:strVal val="#ppt_w"/>
                                          </p:val>
                                        </p:tav>
                                      </p:tavLst>
                                    </p:anim>
                                    <p:anim calcmode="lin" valueType="num">
                                      <p:cBhvr>
                                        <p:cTn id="76" dur="1000" fill="hold"/>
                                        <p:tgtEl>
                                          <p:spTgt spid="26"/>
                                        </p:tgtEl>
                                        <p:attrNameLst>
                                          <p:attrName>ppt_h</p:attrName>
                                        </p:attrNameLst>
                                      </p:cBhvr>
                                      <p:tavLst>
                                        <p:tav tm="0">
                                          <p:val>
                                            <p:fltVal val="0"/>
                                          </p:val>
                                        </p:tav>
                                        <p:tav tm="100000">
                                          <p:val>
                                            <p:strVal val="#ppt_h"/>
                                          </p:val>
                                        </p:tav>
                                      </p:tavLst>
                                    </p:anim>
                                    <p:anim calcmode="lin" valueType="num">
                                      <p:cBhvr>
                                        <p:cTn id="77" dur="1000" fill="hold"/>
                                        <p:tgtEl>
                                          <p:spTgt spid="26"/>
                                        </p:tgtEl>
                                        <p:attrNameLst>
                                          <p:attrName>style.rotation</p:attrName>
                                        </p:attrNameLst>
                                      </p:cBhvr>
                                      <p:tavLst>
                                        <p:tav tm="0">
                                          <p:val>
                                            <p:fltVal val="90"/>
                                          </p:val>
                                        </p:tav>
                                        <p:tav tm="100000">
                                          <p:val>
                                            <p:fltVal val="0"/>
                                          </p:val>
                                        </p:tav>
                                      </p:tavLst>
                                    </p:anim>
                                    <p:animEffect transition="in" filter="fade">
                                      <p:cBhvr>
                                        <p:cTn id="78" dur="1000"/>
                                        <p:tgtEl>
                                          <p:spTgt spid="26"/>
                                        </p:tgtEl>
                                      </p:cBhvr>
                                    </p:animEffect>
                                  </p:childTnLst>
                                </p:cTn>
                              </p:par>
                              <p:par>
                                <p:cTn id="79" presetID="42"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1000"/>
                                        <p:tgtEl>
                                          <p:spTgt spid="30"/>
                                        </p:tgtEl>
                                      </p:cBhvr>
                                    </p:animEffect>
                                    <p:anim calcmode="lin" valueType="num">
                                      <p:cBhvr>
                                        <p:cTn id="82" dur="1000" fill="hold"/>
                                        <p:tgtEl>
                                          <p:spTgt spid="30"/>
                                        </p:tgtEl>
                                        <p:attrNameLst>
                                          <p:attrName>ppt_x</p:attrName>
                                        </p:attrNameLst>
                                      </p:cBhvr>
                                      <p:tavLst>
                                        <p:tav tm="0">
                                          <p:val>
                                            <p:strVal val="#ppt_x"/>
                                          </p:val>
                                        </p:tav>
                                        <p:tav tm="100000">
                                          <p:val>
                                            <p:strVal val="#ppt_x"/>
                                          </p:val>
                                        </p:tav>
                                      </p:tavLst>
                                    </p:anim>
                                    <p:anim calcmode="lin" valueType="num">
                                      <p:cBhvr>
                                        <p:cTn id="83" dur="1000" fill="hold"/>
                                        <p:tgtEl>
                                          <p:spTgt spid="3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1000"/>
                                        <p:tgtEl>
                                          <p:spTgt spid="4"/>
                                        </p:tgtEl>
                                      </p:cBhvr>
                                    </p:animEffect>
                                    <p:anim calcmode="lin" valueType="num">
                                      <p:cBhvr>
                                        <p:cTn id="87" dur="1000" fill="hold"/>
                                        <p:tgtEl>
                                          <p:spTgt spid="4"/>
                                        </p:tgtEl>
                                        <p:attrNameLst>
                                          <p:attrName>ppt_x</p:attrName>
                                        </p:attrNameLst>
                                      </p:cBhvr>
                                      <p:tavLst>
                                        <p:tav tm="0">
                                          <p:val>
                                            <p:strVal val="#ppt_x"/>
                                          </p:val>
                                        </p:tav>
                                        <p:tav tm="100000">
                                          <p:val>
                                            <p:strVal val="#ppt_x"/>
                                          </p:val>
                                        </p:tav>
                                      </p:tavLst>
                                    </p:anim>
                                    <p:anim calcmode="lin" valueType="num">
                                      <p:cBhvr>
                                        <p:cTn id="8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6" grpId="0"/>
      <p:bldP spid="15" grpId="0" animBg="1"/>
      <p:bldP spid="21" grpId="0" animBg="1"/>
      <p:bldP spid="22" grpId="0" animBg="1"/>
      <p:bldP spid="23" grpId="0" animBg="1"/>
      <p:bldP spid="26" grpId="0" animBg="1"/>
      <p:bldP spid="30" grpId="0" animBg="1"/>
      <p:bldP spid="44"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738013" y="4764306"/>
            <a:ext cx="5921238" cy="501612"/>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实现爬虫实时更新电影数据</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15" name="TextBox 11"/>
          <p:cNvSpPr txBox="1"/>
          <p:nvPr/>
        </p:nvSpPr>
        <p:spPr>
          <a:xfrm>
            <a:off x="1770341" y="2121808"/>
            <a:ext cx="1250885" cy="665375"/>
          </a:xfrm>
          <a:prstGeom prst="rect">
            <a:avLst/>
          </a:prstGeom>
          <a:noFill/>
        </p:spPr>
        <p:txBody>
          <a:bodyPr wrap="square" rtlCol="0">
            <a:spAutoFit/>
          </a:bodyPr>
          <a:lstStyle/>
          <a:p>
            <a:pPr>
              <a:lnSpc>
                <a:spcPct val="150000"/>
              </a:lnSpc>
            </a:pPr>
            <a:r>
              <a:rPr lang="zh-CN" altLang="en-US" sz="2800" spc="300" dirty="0">
                <a:latin typeface="微软雅黑 Light" panose="020B0502040204020203" pitchFamily="34" charset="-122"/>
                <a:ea typeface="微软雅黑 Light" panose="020B0502040204020203" pitchFamily="34" charset="-122"/>
                <a:cs typeface="Open Sans" pitchFamily="34" charset="0"/>
              </a:rPr>
              <a:t>爬虫</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1114471" y="2127640"/>
            <a:ext cx="2052409" cy="942082"/>
            <a:chOff x="6310033" y="-247499"/>
            <a:chExt cx="2052409" cy="942082"/>
          </a:xfrm>
        </p:grpSpPr>
        <p:cxnSp>
          <p:nvCxnSpPr>
            <p:cNvPr id="17" name="直接连接符 16"/>
            <p:cNvCxnSpPr/>
            <p:nvPr/>
          </p:nvCxnSpPr>
          <p:spPr>
            <a:xfrm flipH="1">
              <a:off x="7585010" y="40871"/>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310033" y="-24749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1" name="Picture 25"/>
          <p:cNvPicPr>
            <a:picLocks noChangeAspect="1"/>
          </p:cNvPicPr>
          <p:nvPr/>
        </p:nvPicPr>
        <p:blipFill>
          <a:blip r:embed="rId1"/>
          <a:stretch>
            <a:fillRect/>
          </a:stretch>
        </p:blipFill>
        <p:spPr>
          <a:xfrm>
            <a:off x="3358902" y="-493955"/>
            <a:ext cx="10081120" cy="7845910"/>
          </a:xfrm>
          <a:prstGeom prst="rect">
            <a:avLst/>
          </a:prstGeom>
        </p:spPr>
      </p:pic>
      <p:cxnSp>
        <p:nvCxnSpPr>
          <p:cNvPr id="19" name="直接连接符 18"/>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97873" y="611396"/>
            <a:ext cx="1928733" cy="369332"/>
          </a:xfrm>
          <a:prstGeom prst="rect">
            <a:avLst/>
          </a:prstGeom>
        </p:spPr>
        <p:txBody>
          <a:bodyPr wrap="none">
            <a:spAutoFit/>
          </a:bodyPr>
          <a:lstStyle/>
          <a:p>
            <a:r>
              <a:rPr lang="zh-CN" altLang="en-US" b="1" dirty="0"/>
              <a:t>功能需求 之 爬虫</a:t>
            </a:r>
            <a:endParaRPr lang="zh-CN" altLang="en-US" b="1" dirty="0"/>
          </a:p>
        </p:txBody>
      </p:sp>
      <p:sp>
        <p:nvSpPr>
          <p:cNvPr id="22" name="左中括号 21"/>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 name="图片 2" descr="图片包含 屏幕截图&#10;&#10;自动生成的说明"/>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4776" y="975073"/>
            <a:ext cx="6691390" cy="41821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46255" y="4366677"/>
            <a:ext cx="5921238" cy="1424942"/>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设置了年、季度、月份三种精度                              </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季度和月份不符时        </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提示用户将按照月份查询</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15" name="TextBox 11"/>
          <p:cNvSpPr txBox="1"/>
          <p:nvPr/>
        </p:nvSpPr>
        <p:spPr>
          <a:xfrm>
            <a:off x="1027897" y="1962931"/>
            <a:ext cx="2592288" cy="1311706"/>
          </a:xfrm>
          <a:prstGeom prst="rect">
            <a:avLst/>
          </a:prstGeom>
          <a:noFill/>
        </p:spPr>
        <p:txBody>
          <a:bodyPr wrap="square" rtlCol="0">
            <a:spAutoFit/>
          </a:bodyPr>
          <a:lstStyle/>
          <a:p>
            <a:pPr>
              <a:lnSpc>
                <a:spcPct val="150000"/>
              </a:lnSpc>
            </a:pPr>
            <a:r>
              <a:rPr lang="zh-CN" altLang="en-US" sz="2800" spc="300" dirty="0">
                <a:latin typeface="微软雅黑 Light" panose="020B0502040204020203" pitchFamily="34" charset="-122"/>
                <a:ea typeface="微软雅黑 Light" panose="020B0502040204020203" pitchFamily="34" charset="-122"/>
                <a:cs typeface="Open Sans" pitchFamily="34" charset="0"/>
              </a:rPr>
              <a:t>票房份额</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en-US" altLang="zh-CN" sz="2800" spc="300" dirty="0">
                <a:latin typeface="微软雅黑 Light" panose="020B0502040204020203" pitchFamily="34" charset="-122"/>
                <a:ea typeface="微软雅黑 Light" panose="020B0502040204020203" pitchFamily="34" charset="-122"/>
                <a:cs typeface="Open Sans" pitchFamily="34" charset="0"/>
              </a:rPr>
              <a:t>           </a:t>
            </a:r>
            <a:r>
              <a:rPr lang="zh-CN" altLang="en-US" sz="2800" spc="300" dirty="0">
                <a:latin typeface="微软雅黑 Light" panose="020B0502040204020203" pitchFamily="34" charset="-122"/>
                <a:ea typeface="微软雅黑 Light" panose="020B0502040204020203" pitchFamily="34" charset="-122"/>
                <a:cs typeface="Open Sans" pitchFamily="34" charset="0"/>
              </a:rPr>
              <a:t>饼图</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598961" y="2019701"/>
            <a:ext cx="3047973" cy="1202195"/>
            <a:chOff x="6310033" y="-247499"/>
            <a:chExt cx="3047973" cy="1202195"/>
          </a:xfrm>
        </p:grpSpPr>
        <p:cxnSp>
          <p:nvCxnSpPr>
            <p:cNvPr id="17" name="直接连接符 16"/>
            <p:cNvCxnSpPr/>
            <p:nvPr/>
          </p:nvCxnSpPr>
          <p:spPr>
            <a:xfrm flipH="1">
              <a:off x="8580574" y="300984"/>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310033" y="-24749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358902" y="-493955"/>
            <a:ext cx="10081120" cy="7845910"/>
            <a:chOff x="-446394" y="-747464"/>
            <a:chExt cx="10081120" cy="7845910"/>
          </a:xfrm>
        </p:grpSpPr>
        <p:pic>
          <p:nvPicPr>
            <p:cNvPr id="11" name="Picture 25"/>
            <p:cNvPicPr>
              <a:picLocks noChangeAspect="1"/>
            </p:cNvPicPr>
            <p:nvPr/>
          </p:nvPicPr>
          <p:blipFill>
            <a:blip r:embed="rId1"/>
            <a:stretch>
              <a:fillRect/>
            </a:stretch>
          </p:blipFill>
          <p:spPr>
            <a:xfrm>
              <a:off x="-446394" y="-747464"/>
              <a:ext cx="10081120" cy="7845910"/>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7803" t="15377" r="18865" b="5271"/>
            <a:stretch>
              <a:fillRect/>
            </a:stretch>
          </p:blipFill>
          <p:spPr>
            <a:xfrm>
              <a:off x="1221970" y="723217"/>
              <a:ext cx="6612907" cy="4145943"/>
            </a:xfrm>
            <a:prstGeom prst="rect">
              <a:avLst/>
            </a:prstGeom>
          </p:spPr>
        </p:pic>
      </p:grpSp>
      <p:cxnSp>
        <p:nvCxnSpPr>
          <p:cNvPr id="19" name="直接连接符 18"/>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97873" y="611396"/>
            <a:ext cx="2159566" cy="369332"/>
          </a:xfrm>
          <a:prstGeom prst="rect">
            <a:avLst/>
          </a:prstGeom>
        </p:spPr>
        <p:txBody>
          <a:bodyPr wrap="none">
            <a:spAutoFit/>
          </a:bodyPr>
          <a:lstStyle/>
          <a:p>
            <a:r>
              <a:rPr lang="zh-CN" altLang="en-US" b="1" dirty="0"/>
              <a:t>功能需求 之 可视化</a:t>
            </a:r>
            <a:endParaRPr lang="zh-CN" altLang="en-US" b="1" dirty="0"/>
          </a:p>
        </p:txBody>
      </p:sp>
      <p:sp>
        <p:nvSpPr>
          <p:cNvPr id="22" name="左中括号 21"/>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1"/>
          <p:cNvSpPr txBox="1"/>
          <p:nvPr/>
        </p:nvSpPr>
        <p:spPr>
          <a:xfrm>
            <a:off x="1066176" y="1949497"/>
            <a:ext cx="2592288" cy="1311706"/>
          </a:xfrm>
          <a:prstGeom prst="rect">
            <a:avLst/>
          </a:prstGeom>
          <a:noFill/>
        </p:spPr>
        <p:txBody>
          <a:bodyPr wrap="square" rtlCol="0">
            <a:spAutoFit/>
          </a:bodyPr>
          <a:lstStyle/>
          <a:p>
            <a:pPr>
              <a:lnSpc>
                <a:spcPct val="150000"/>
              </a:lnSpc>
            </a:pPr>
            <a:r>
              <a:rPr lang="zh-CN" altLang="en-US" sz="2800" spc="300" dirty="0">
                <a:latin typeface="微软雅黑 Light" panose="020B0502040204020203" pitchFamily="34" charset="-122"/>
                <a:ea typeface="微软雅黑 Light" panose="020B0502040204020203" pitchFamily="34" charset="-122"/>
                <a:cs typeface="Open Sans" pitchFamily="34" charset="0"/>
              </a:rPr>
              <a:t>票房份额</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en-US" altLang="zh-CN" sz="2800" spc="300" dirty="0">
                <a:latin typeface="微软雅黑 Light" panose="020B0502040204020203" pitchFamily="34" charset="-122"/>
                <a:ea typeface="微软雅黑 Light" panose="020B0502040204020203" pitchFamily="34" charset="-122"/>
                <a:cs typeface="Open Sans" pitchFamily="34" charset="0"/>
              </a:rPr>
              <a:t>      </a:t>
            </a:r>
            <a:r>
              <a:rPr lang="zh-CN" altLang="en-US" sz="2800" spc="300" dirty="0">
                <a:latin typeface="微软雅黑 Light" panose="020B0502040204020203" pitchFamily="34" charset="-122"/>
                <a:ea typeface="微软雅黑 Light" panose="020B0502040204020203" pitchFamily="34" charset="-122"/>
                <a:cs typeface="Open Sans" pitchFamily="34" charset="0"/>
              </a:rPr>
              <a:t>直方图</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598961" y="2019701"/>
            <a:ext cx="3047973" cy="1202195"/>
            <a:chOff x="6310033" y="-247499"/>
            <a:chExt cx="3047973" cy="1202195"/>
          </a:xfrm>
        </p:grpSpPr>
        <p:cxnSp>
          <p:nvCxnSpPr>
            <p:cNvPr id="17" name="直接连接符 16"/>
            <p:cNvCxnSpPr/>
            <p:nvPr/>
          </p:nvCxnSpPr>
          <p:spPr>
            <a:xfrm flipH="1">
              <a:off x="8580574" y="300984"/>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310033" y="-24749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358902" y="-493955"/>
            <a:ext cx="10081120" cy="7845910"/>
            <a:chOff x="-446394" y="-747464"/>
            <a:chExt cx="10081120" cy="7845910"/>
          </a:xfrm>
        </p:grpSpPr>
        <p:pic>
          <p:nvPicPr>
            <p:cNvPr id="11" name="Picture 25"/>
            <p:cNvPicPr>
              <a:picLocks noChangeAspect="1"/>
            </p:cNvPicPr>
            <p:nvPr/>
          </p:nvPicPr>
          <p:blipFill>
            <a:blip r:embed="rId1"/>
            <a:stretch>
              <a:fillRect/>
            </a:stretch>
          </p:blipFill>
          <p:spPr>
            <a:xfrm>
              <a:off x="-446394" y="-747464"/>
              <a:ext cx="10081120" cy="784591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8559" y="808110"/>
              <a:ext cx="6711213" cy="3888432"/>
            </a:xfrm>
            <a:prstGeom prst="rect">
              <a:avLst/>
            </a:prstGeom>
          </p:spPr>
        </p:pic>
      </p:grpSp>
      <p:cxnSp>
        <p:nvCxnSpPr>
          <p:cNvPr id="19" name="直接连接符 18"/>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97873" y="611396"/>
            <a:ext cx="1107996" cy="369332"/>
          </a:xfrm>
          <a:prstGeom prst="rect">
            <a:avLst/>
          </a:prstGeom>
        </p:spPr>
        <p:txBody>
          <a:bodyPr wrap="none">
            <a:spAutoFit/>
          </a:bodyPr>
          <a:lstStyle/>
          <a:p>
            <a:r>
              <a:rPr lang="zh-CN" altLang="en-US" b="1" dirty="0"/>
              <a:t>功能需求</a:t>
            </a:r>
            <a:endParaRPr lang="zh-CN" altLang="en-US" b="1" dirty="0"/>
          </a:p>
        </p:txBody>
      </p:sp>
      <p:sp>
        <p:nvSpPr>
          <p:cNvPr id="22" name="左中括号 21"/>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797873" y="611396"/>
            <a:ext cx="2159566" cy="369332"/>
          </a:xfrm>
          <a:prstGeom prst="rect">
            <a:avLst/>
          </a:prstGeom>
        </p:spPr>
        <p:txBody>
          <a:bodyPr wrap="none">
            <a:spAutoFit/>
          </a:bodyPr>
          <a:lstStyle/>
          <a:p>
            <a:r>
              <a:rPr lang="zh-CN" altLang="en-US" b="1" dirty="0"/>
              <a:t>功能需求 之 可视化</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1"/>
          <p:cNvSpPr txBox="1"/>
          <p:nvPr/>
        </p:nvSpPr>
        <p:spPr>
          <a:xfrm>
            <a:off x="1066176" y="1949497"/>
            <a:ext cx="2592288" cy="1311706"/>
          </a:xfrm>
          <a:prstGeom prst="rect">
            <a:avLst/>
          </a:prstGeom>
          <a:noFill/>
        </p:spPr>
        <p:txBody>
          <a:bodyPr wrap="square" rtlCol="0">
            <a:spAutoFit/>
          </a:bodyPr>
          <a:lstStyle/>
          <a:p>
            <a:pPr>
              <a:lnSpc>
                <a:spcPct val="150000"/>
              </a:lnSpc>
            </a:pPr>
            <a:r>
              <a:rPr lang="zh-CN" altLang="en-US" sz="2800" spc="300" dirty="0">
                <a:latin typeface="微软雅黑 Light" panose="020B0502040204020203" pitchFamily="34" charset="-122"/>
                <a:ea typeface="微软雅黑 Light" panose="020B0502040204020203" pitchFamily="34" charset="-122"/>
                <a:cs typeface="Open Sans" pitchFamily="34" charset="0"/>
              </a:rPr>
              <a:t>票房趋势</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en-US" altLang="zh-CN" sz="2800" spc="300" dirty="0">
                <a:latin typeface="微软雅黑 Light" panose="020B0502040204020203" pitchFamily="34" charset="-122"/>
                <a:ea typeface="微软雅黑 Light" panose="020B0502040204020203" pitchFamily="34" charset="-122"/>
                <a:cs typeface="Open Sans" pitchFamily="34" charset="0"/>
              </a:rPr>
              <a:t>      </a:t>
            </a:r>
            <a:r>
              <a:rPr lang="zh-CN" altLang="en-US" sz="2800" spc="300" dirty="0">
                <a:latin typeface="微软雅黑 Light" panose="020B0502040204020203" pitchFamily="34" charset="-122"/>
                <a:ea typeface="微软雅黑 Light" panose="020B0502040204020203" pitchFamily="34" charset="-122"/>
                <a:cs typeface="Open Sans" pitchFamily="34" charset="0"/>
              </a:rPr>
              <a:t>折线图</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598961" y="2019701"/>
            <a:ext cx="3047973" cy="1202195"/>
            <a:chOff x="6310033" y="-247499"/>
            <a:chExt cx="3047973" cy="1202195"/>
          </a:xfrm>
        </p:grpSpPr>
        <p:cxnSp>
          <p:nvCxnSpPr>
            <p:cNvPr id="17" name="直接连接符 16"/>
            <p:cNvCxnSpPr/>
            <p:nvPr/>
          </p:nvCxnSpPr>
          <p:spPr>
            <a:xfrm flipH="1">
              <a:off x="8580574" y="300984"/>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310033" y="-24749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358902" y="-493955"/>
            <a:ext cx="10081120" cy="7845910"/>
            <a:chOff x="-446394" y="-747464"/>
            <a:chExt cx="10081120" cy="7845910"/>
          </a:xfrm>
        </p:grpSpPr>
        <p:pic>
          <p:nvPicPr>
            <p:cNvPr id="11" name="Picture 25"/>
            <p:cNvPicPr>
              <a:picLocks noChangeAspect="1"/>
            </p:cNvPicPr>
            <p:nvPr/>
          </p:nvPicPr>
          <p:blipFill>
            <a:blip r:embed="rId1"/>
            <a:stretch>
              <a:fillRect/>
            </a:stretch>
          </p:blipFill>
          <p:spPr>
            <a:xfrm>
              <a:off x="-446394" y="-747464"/>
              <a:ext cx="10081120" cy="784591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0868" y="808110"/>
              <a:ext cx="6506595" cy="3888432"/>
            </a:xfrm>
            <a:prstGeom prst="rect">
              <a:avLst/>
            </a:prstGeom>
          </p:spPr>
        </p:pic>
      </p:grpSp>
      <p:cxnSp>
        <p:nvCxnSpPr>
          <p:cNvPr id="19" name="直接连接符 18"/>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左中括号 21"/>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TextBox 11"/>
          <p:cNvSpPr txBox="1"/>
          <p:nvPr/>
        </p:nvSpPr>
        <p:spPr>
          <a:xfrm>
            <a:off x="146255" y="4366677"/>
            <a:ext cx="5921238" cy="1886607"/>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鼠标移动到折线图上时                              </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显示鼠标处月份票房数额        </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点击图表标签</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可以隐藏或显示某一条折线</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23" name="矩形 22"/>
          <p:cNvSpPr/>
          <p:nvPr/>
        </p:nvSpPr>
        <p:spPr>
          <a:xfrm>
            <a:off x="797873" y="611396"/>
            <a:ext cx="2159566" cy="369332"/>
          </a:xfrm>
          <a:prstGeom prst="rect">
            <a:avLst/>
          </a:prstGeom>
        </p:spPr>
        <p:txBody>
          <a:bodyPr wrap="none">
            <a:spAutoFit/>
          </a:bodyPr>
          <a:lstStyle/>
          <a:p>
            <a:r>
              <a:rPr lang="zh-CN" altLang="en-US" b="1" dirty="0"/>
              <a:t>功能需求 之 可视化</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1"/>
          <p:cNvSpPr txBox="1"/>
          <p:nvPr/>
        </p:nvSpPr>
        <p:spPr>
          <a:xfrm>
            <a:off x="1066176" y="1949497"/>
            <a:ext cx="2592288" cy="1311706"/>
          </a:xfrm>
          <a:prstGeom prst="rect">
            <a:avLst/>
          </a:prstGeom>
          <a:noFill/>
        </p:spPr>
        <p:txBody>
          <a:bodyPr wrap="square" rtlCol="0">
            <a:spAutoFit/>
          </a:bodyPr>
          <a:lstStyle/>
          <a:p>
            <a:pPr>
              <a:lnSpc>
                <a:spcPct val="150000"/>
              </a:lnSpc>
            </a:pPr>
            <a:r>
              <a:rPr lang="zh-CN" altLang="en-US" sz="2800" spc="300" dirty="0">
                <a:latin typeface="微软雅黑 Light" panose="020B0502040204020203" pitchFamily="34" charset="-122"/>
                <a:ea typeface="微软雅黑 Light" panose="020B0502040204020203" pitchFamily="34" charset="-122"/>
                <a:cs typeface="Open Sans" pitchFamily="34" charset="0"/>
              </a:rPr>
              <a:t>最佳电影</a:t>
            </a:r>
            <a:r>
              <a:rPr lang="en-US" altLang="zh-CN" sz="2800" spc="300" dirty="0">
                <a:latin typeface="微软雅黑 Light" panose="020B0502040204020203" pitchFamily="34" charset="-122"/>
                <a:ea typeface="微软雅黑 Light" panose="020B0502040204020203" pitchFamily="34" charset="-122"/>
                <a:cs typeface="Open Sans" pitchFamily="34" charset="0"/>
              </a:rPr>
              <a:t>       </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en-US" altLang="zh-CN" sz="2800" spc="300" dirty="0">
                <a:latin typeface="微软雅黑 Light" panose="020B0502040204020203" pitchFamily="34" charset="-122"/>
                <a:ea typeface="微软雅黑 Light" panose="020B0502040204020203" pitchFamily="34" charset="-122"/>
                <a:cs typeface="Open Sans" pitchFamily="34" charset="0"/>
              </a:rPr>
              <a:t>        </a:t>
            </a:r>
            <a:r>
              <a:rPr lang="zh-CN" altLang="en-US" sz="2800" spc="300" dirty="0">
                <a:latin typeface="微软雅黑 Light" panose="020B0502040204020203" pitchFamily="34" charset="-122"/>
                <a:ea typeface="微软雅黑 Light" panose="020B0502040204020203" pitchFamily="34" charset="-122"/>
                <a:cs typeface="Open Sans" pitchFamily="34" charset="0"/>
              </a:rPr>
              <a:t>词云图</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598961" y="2019701"/>
            <a:ext cx="3047973" cy="1202195"/>
            <a:chOff x="6310033" y="-247499"/>
            <a:chExt cx="3047973" cy="1202195"/>
          </a:xfrm>
        </p:grpSpPr>
        <p:cxnSp>
          <p:nvCxnSpPr>
            <p:cNvPr id="17" name="直接连接符 16"/>
            <p:cNvCxnSpPr/>
            <p:nvPr/>
          </p:nvCxnSpPr>
          <p:spPr>
            <a:xfrm flipH="1">
              <a:off x="8580574" y="300984"/>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310033" y="-24749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358902" y="-493955"/>
            <a:ext cx="10081120" cy="7845910"/>
            <a:chOff x="-446394" y="-747464"/>
            <a:chExt cx="10081120" cy="7845910"/>
          </a:xfrm>
        </p:grpSpPr>
        <p:pic>
          <p:nvPicPr>
            <p:cNvPr id="11" name="Picture 25"/>
            <p:cNvPicPr>
              <a:picLocks noChangeAspect="1"/>
            </p:cNvPicPr>
            <p:nvPr/>
          </p:nvPicPr>
          <p:blipFill>
            <a:blip r:embed="rId1"/>
            <a:stretch>
              <a:fillRect/>
            </a:stretch>
          </p:blipFill>
          <p:spPr>
            <a:xfrm>
              <a:off x="-446394" y="-747464"/>
              <a:ext cx="10081120" cy="784591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1456" y="768075"/>
              <a:ext cx="6641952" cy="3969323"/>
            </a:xfrm>
            <a:prstGeom prst="rect">
              <a:avLst/>
            </a:prstGeom>
          </p:spPr>
        </p:pic>
      </p:grpSp>
      <p:cxnSp>
        <p:nvCxnSpPr>
          <p:cNvPr id="19" name="直接连接符 18"/>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左中括号 21"/>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797873" y="611396"/>
            <a:ext cx="2159566" cy="369332"/>
          </a:xfrm>
          <a:prstGeom prst="rect">
            <a:avLst/>
          </a:prstGeom>
        </p:spPr>
        <p:txBody>
          <a:bodyPr wrap="none">
            <a:spAutoFit/>
          </a:bodyPr>
          <a:lstStyle/>
          <a:p>
            <a:r>
              <a:rPr lang="zh-CN" altLang="en-US" b="1" dirty="0"/>
              <a:t>功能需求 之 可视化</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1"/>
          <p:cNvSpPr txBox="1"/>
          <p:nvPr/>
        </p:nvSpPr>
        <p:spPr>
          <a:xfrm>
            <a:off x="1126654" y="1910190"/>
            <a:ext cx="2592288" cy="1311706"/>
          </a:xfrm>
          <a:prstGeom prst="rect">
            <a:avLst/>
          </a:prstGeom>
          <a:noFill/>
        </p:spPr>
        <p:txBody>
          <a:bodyPr wrap="square" rtlCol="0">
            <a:spAutoFit/>
          </a:bodyPr>
          <a:lstStyle/>
          <a:p>
            <a:pPr>
              <a:lnSpc>
                <a:spcPct val="150000"/>
              </a:lnSpc>
            </a:pPr>
            <a:r>
              <a:rPr lang="zh-CN" altLang="en-US" sz="2800" spc="300" dirty="0">
                <a:latin typeface="微软雅黑 Light" panose="020B0502040204020203" pitchFamily="34" charset="-122"/>
                <a:ea typeface="微软雅黑 Light" panose="020B0502040204020203" pitchFamily="34" charset="-122"/>
                <a:cs typeface="Open Sans" pitchFamily="34" charset="0"/>
              </a:rPr>
              <a:t>劳模演员</a:t>
            </a:r>
            <a:r>
              <a:rPr lang="en-US" altLang="zh-CN" sz="2800" spc="300" dirty="0">
                <a:latin typeface="微软雅黑 Light" panose="020B0502040204020203" pitchFamily="34" charset="-122"/>
                <a:ea typeface="微软雅黑 Light" panose="020B0502040204020203" pitchFamily="34" charset="-122"/>
                <a:cs typeface="Open Sans" pitchFamily="34" charset="0"/>
              </a:rPr>
              <a:t>                 </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en-US" altLang="zh-CN" sz="2800" spc="300" dirty="0">
                <a:latin typeface="微软雅黑 Light" panose="020B0502040204020203" pitchFamily="34" charset="-122"/>
                <a:ea typeface="微软雅黑 Light" panose="020B0502040204020203" pitchFamily="34" charset="-122"/>
                <a:cs typeface="Open Sans" pitchFamily="34" charset="0"/>
              </a:rPr>
              <a:t>       </a:t>
            </a:r>
            <a:r>
              <a:rPr lang="zh-CN" altLang="en-US" sz="2800" spc="300" dirty="0">
                <a:latin typeface="微软雅黑 Light" panose="020B0502040204020203" pitchFamily="34" charset="-122"/>
                <a:ea typeface="微软雅黑 Light" panose="020B0502040204020203" pitchFamily="34" charset="-122"/>
                <a:cs typeface="Open Sans" pitchFamily="34" charset="0"/>
              </a:rPr>
              <a:t>词云图</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9" name="组合 8"/>
          <p:cNvGrpSpPr/>
          <p:nvPr/>
        </p:nvGrpSpPr>
        <p:grpSpPr>
          <a:xfrm>
            <a:off x="3358902" y="-493955"/>
            <a:ext cx="10081120" cy="7845910"/>
            <a:chOff x="-446394" y="-747464"/>
            <a:chExt cx="10081120" cy="7845910"/>
          </a:xfrm>
        </p:grpSpPr>
        <p:pic>
          <p:nvPicPr>
            <p:cNvPr id="11" name="Picture 25"/>
            <p:cNvPicPr>
              <a:picLocks noChangeAspect="1"/>
            </p:cNvPicPr>
            <p:nvPr/>
          </p:nvPicPr>
          <p:blipFill>
            <a:blip r:embed="rId1"/>
            <a:stretch>
              <a:fillRect/>
            </a:stretch>
          </p:blipFill>
          <p:spPr>
            <a:xfrm>
              <a:off x="-446394" y="-747464"/>
              <a:ext cx="10081120" cy="784591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9790" y="773622"/>
              <a:ext cx="6637673" cy="3966766"/>
            </a:xfrm>
            <a:prstGeom prst="rect">
              <a:avLst/>
            </a:prstGeom>
          </p:spPr>
        </p:pic>
      </p:grpSp>
      <p:cxnSp>
        <p:nvCxnSpPr>
          <p:cNvPr id="19" name="直接连接符 18"/>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左中括号 21"/>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 name="组合 13"/>
          <p:cNvGrpSpPr/>
          <p:nvPr/>
        </p:nvGrpSpPr>
        <p:grpSpPr>
          <a:xfrm flipH="1">
            <a:off x="598961" y="2019701"/>
            <a:ext cx="3047973" cy="1202195"/>
            <a:chOff x="6310033" y="-247499"/>
            <a:chExt cx="3047973" cy="1202195"/>
          </a:xfrm>
        </p:grpSpPr>
        <p:cxnSp>
          <p:nvCxnSpPr>
            <p:cNvPr id="23" name="直接连接符 22"/>
            <p:cNvCxnSpPr/>
            <p:nvPr/>
          </p:nvCxnSpPr>
          <p:spPr>
            <a:xfrm flipH="1">
              <a:off x="8580574" y="300984"/>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310033" y="-24749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5" name="TextBox 11"/>
          <p:cNvSpPr txBox="1"/>
          <p:nvPr/>
        </p:nvSpPr>
        <p:spPr>
          <a:xfrm>
            <a:off x="666553" y="4623976"/>
            <a:ext cx="5921238" cy="501612"/>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提供三种排名数值选项</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26" name="矩形 25"/>
          <p:cNvSpPr/>
          <p:nvPr/>
        </p:nvSpPr>
        <p:spPr>
          <a:xfrm>
            <a:off x="797873" y="611396"/>
            <a:ext cx="2159566" cy="369332"/>
          </a:xfrm>
          <a:prstGeom prst="rect">
            <a:avLst/>
          </a:prstGeom>
        </p:spPr>
        <p:txBody>
          <a:bodyPr wrap="none">
            <a:spAutoFit/>
          </a:bodyPr>
          <a:lstStyle/>
          <a:p>
            <a:r>
              <a:rPr lang="zh-CN" altLang="en-US" b="1" dirty="0"/>
              <a:t>功能需求 之 可视化</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1"/>
          <p:cNvSpPr txBox="1"/>
          <p:nvPr/>
        </p:nvSpPr>
        <p:spPr>
          <a:xfrm>
            <a:off x="1066176" y="1949497"/>
            <a:ext cx="2592288" cy="1311706"/>
          </a:xfrm>
          <a:prstGeom prst="rect">
            <a:avLst/>
          </a:prstGeom>
          <a:noFill/>
        </p:spPr>
        <p:txBody>
          <a:bodyPr wrap="square" rtlCol="0">
            <a:spAutoFit/>
          </a:bodyPr>
          <a:lstStyle/>
          <a:p>
            <a:pPr>
              <a:lnSpc>
                <a:spcPct val="150000"/>
              </a:lnSpc>
            </a:pPr>
            <a:r>
              <a:rPr lang="zh-CN" altLang="en-US" sz="2800" spc="300" dirty="0">
                <a:latin typeface="微软雅黑 Light" panose="020B0502040204020203" pitchFamily="34" charset="-122"/>
                <a:ea typeface="微软雅黑 Light" panose="020B0502040204020203" pitchFamily="34" charset="-122"/>
                <a:cs typeface="Open Sans" pitchFamily="34" charset="0"/>
              </a:rPr>
              <a:t>劳模演员</a:t>
            </a:r>
            <a:r>
              <a:rPr lang="en-US" altLang="zh-CN" sz="2800" spc="300" dirty="0">
                <a:latin typeface="微软雅黑 Light" panose="020B0502040204020203" pitchFamily="34" charset="-122"/>
                <a:ea typeface="微软雅黑 Light" panose="020B0502040204020203" pitchFamily="34" charset="-122"/>
                <a:cs typeface="Open Sans" pitchFamily="34" charset="0"/>
              </a:rPr>
              <a:t>          </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en-US" altLang="zh-CN" sz="2800" spc="300" dirty="0">
                <a:latin typeface="微软雅黑 Light" panose="020B0502040204020203" pitchFamily="34" charset="-122"/>
                <a:ea typeface="微软雅黑 Light" panose="020B0502040204020203" pitchFamily="34" charset="-122"/>
                <a:cs typeface="Open Sans" pitchFamily="34" charset="0"/>
              </a:rPr>
              <a:t>        </a:t>
            </a:r>
            <a:r>
              <a:rPr lang="zh-CN" altLang="en-US" sz="2800" spc="300" dirty="0">
                <a:latin typeface="微软雅黑 Light" panose="020B0502040204020203" pitchFamily="34" charset="-122"/>
                <a:ea typeface="微软雅黑 Light" panose="020B0502040204020203" pitchFamily="34" charset="-122"/>
                <a:cs typeface="Open Sans" pitchFamily="34" charset="0"/>
              </a:rPr>
              <a:t>直方图</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598961" y="2019701"/>
            <a:ext cx="3047973" cy="1202195"/>
            <a:chOff x="6310033" y="-247499"/>
            <a:chExt cx="3047973" cy="1202195"/>
          </a:xfrm>
        </p:grpSpPr>
        <p:cxnSp>
          <p:nvCxnSpPr>
            <p:cNvPr id="17" name="直接连接符 16"/>
            <p:cNvCxnSpPr/>
            <p:nvPr/>
          </p:nvCxnSpPr>
          <p:spPr>
            <a:xfrm flipH="1">
              <a:off x="8580574" y="300984"/>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6310033" y="-24749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358902" y="-493955"/>
            <a:ext cx="10081120" cy="7845910"/>
            <a:chOff x="-446394" y="-747464"/>
            <a:chExt cx="10081120" cy="7845910"/>
          </a:xfrm>
        </p:grpSpPr>
        <p:pic>
          <p:nvPicPr>
            <p:cNvPr id="11" name="Picture 25"/>
            <p:cNvPicPr>
              <a:picLocks noChangeAspect="1"/>
            </p:cNvPicPr>
            <p:nvPr/>
          </p:nvPicPr>
          <p:blipFill>
            <a:blip r:embed="rId1"/>
            <a:stretch>
              <a:fillRect/>
            </a:stretch>
          </p:blipFill>
          <p:spPr>
            <a:xfrm>
              <a:off x="-446394" y="-747464"/>
              <a:ext cx="10081120" cy="784591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0868" y="808110"/>
              <a:ext cx="6506595" cy="3888432"/>
            </a:xfrm>
            <a:prstGeom prst="rect">
              <a:avLst/>
            </a:prstGeom>
          </p:spPr>
        </p:pic>
      </p:grpSp>
      <p:cxnSp>
        <p:nvCxnSpPr>
          <p:cNvPr id="19" name="直接连接符 18"/>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左中括号 21"/>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p:cNvSpPr/>
          <p:nvPr/>
        </p:nvSpPr>
        <p:spPr>
          <a:xfrm>
            <a:off x="797873" y="611396"/>
            <a:ext cx="2159566" cy="369332"/>
          </a:xfrm>
          <a:prstGeom prst="rect">
            <a:avLst/>
          </a:prstGeom>
        </p:spPr>
        <p:txBody>
          <a:bodyPr wrap="none">
            <a:spAutoFit/>
          </a:bodyPr>
          <a:lstStyle/>
          <a:p>
            <a:r>
              <a:rPr lang="zh-CN" altLang="en-US" b="1" dirty="0"/>
              <a:t>功能需求 之 可视化</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358902" y="-493955"/>
            <a:ext cx="10081120" cy="7845910"/>
            <a:chOff x="-446394" y="-747464"/>
            <a:chExt cx="10081120" cy="7845910"/>
          </a:xfrm>
        </p:grpSpPr>
        <p:pic>
          <p:nvPicPr>
            <p:cNvPr id="11" name="Picture 25"/>
            <p:cNvPicPr>
              <a:picLocks noChangeAspect="1"/>
            </p:cNvPicPr>
            <p:nvPr/>
          </p:nvPicPr>
          <p:blipFill>
            <a:blip r:embed="rId1"/>
            <a:stretch>
              <a:fillRect/>
            </a:stretch>
          </p:blipFill>
          <p:spPr>
            <a:xfrm>
              <a:off x="-446394" y="-747464"/>
              <a:ext cx="10081120" cy="784591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1798" y="666501"/>
              <a:ext cx="6561599" cy="4237182"/>
            </a:xfrm>
            <a:prstGeom prst="rect">
              <a:avLst/>
            </a:prstGeom>
          </p:spPr>
        </p:pic>
      </p:grpSp>
      <p:cxnSp>
        <p:nvCxnSpPr>
          <p:cNvPr id="19" name="直接连接符 18"/>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左中括号 21"/>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11"/>
          <p:cNvSpPr txBox="1"/>
          <p:nvPr/>
        </p:nvSpPr>
        <p:spPr>
          <a:xfrm>
            <a:off x="686315" y="4713043"/>
            <a:ext cx="5921238" cy="963277"/>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可以在生成的可视化图像中</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a:t>
            </a: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有选择的生成图表</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26" name="矩形 25"/>
          <p:cNvSpPr/>
          <p:nvPr/>
        </p:nvSpPr>
        <p:spPr>
          <a:xfrm>
            <a:off x="797873" y="611396"/>
            <a:ext cx="1928733" cy="369332"/>
          </a:xfrm>
          <a:prstGeom prst="rect">
            <a:avLst/>
          </a:prstGeom>
        </p:spPr>
        <p:txBody>
          <a:bodyPr wrap="none">
            <a:spAutoFit/>
          </a:bodyPr>
          <a:lstStyle/>
          <a:p>
            <a:r>
              <a:rPr lang="zh-CN" altLang="en-US" b="1" dirty="0"/>
              <a:t>功能需求 之 报表</a:t>
            </a:r>
            <a:endParaRPr lang="zh-CN" altLang="en-US" b="1" dirty="0"/>
          </a:p>
        </p:txBody>
      </p:sp>
      <p:sp>
        <p:nvSpPr>
          <p:cNvPr id="16" name="TextBox 11"/>
          <p:cNvSpPr txBox="1"/>
          <p:nvPr/>
        </p:nvSpPr>
        <p:spPr>
          <a:xfrm>
            <a:off x="1760668" y="2232216"/>
            <a:ext cx="1440160" cy="665375"/>
          </a:xfrm>
          <a:prstGeom prst="rect">
            <a:avLst/>
          </a:prstGeom>
          <a:noFill/>
        </p:spPr>
        <p:txBody>
          <a:bodyPr wrap="square" rtlCol="0">
            <a:spAutoFit/>
          </a:bodyPr>
          <a:lstStyle/>
          <a:p>
            <a:pPr>
              <a:lnSpc>
                <a:spcPct val="150000"/>
              </a:lnSpc>
            </a:pPr>
            <a:r>
              <a:rPr lang="zh-CN" altLang="en-US" sz="2800" spc="300" dirty="0">
                <a:latin typeface="微软雅黑 Light" panose="020B0502040204020203" pitchFamily="34" charset="-122"/>
                <a:ea typeface="微软雅黑 Light" panose="020B0502040204020203" pitchFamily="34" charset="-122"/>
                <a:cs typeface="Open Sans" pitchFamily="34" charset="0"/>
              </a:rPr>
              <a:t>报表</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7" name="组合 16"/>
          <p:cNvGrpSpPr/>
          <p:nvPr/>
        </p:nvGrpSpPr>
        <p:grpSpPr>
          <a:xfrm flipH="1">
            <a:off x="1127823" y="2183129"/>
            <a:ext cx="1914931" cy="1030034"/>
            <a:chOff x="7443075" y="-75338"/>
            <a:chExt cx="1914931" cy="1030034"/>
          </a:xfrm>
        </p:grpSpPr>
        <p:cxnSp>
          <p:nvCxnSpPr>
            <p:cNvPr id="18" name="直接连接符 17"/>
            <p:cNvCxnSpPr/>
            <p:nvPr/>
          </p:nvCxnSpPr>
          <p:spPr>
            <a:xfrm flipH="1">
              <a:off x="8580574" y="300984"/>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443075" y="-75338"/>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1"/>
          <p:cNvSpPr txBox="1"/>
          <p:nvPr/>
        </p:nvSpPr>
        <p:spPr>
          <a:xfrm>
            <a:off x="1760668" y="2232216"/>
            <a:ext cx="1440160" cy="665375"/>
          </a:xfrm>
          <a:prstGeom prst="rect">
            <a:avLst/>
          </a:prstGeom>
          <a:noFill/>
        </p:spPr>
        <p:txBody>
          <a:bodyPr wrap="square" rtlCol="0">
            <a:spAutoFit/>
          </a:bodyPr>
          <a:lstStyle/>
          <a:p>
            <a:pPr>
              <a:lnSpc>
                <a:spcPct val="150000"/>
              </a:lnSpc>
            </a:pPr>
            <a:r>
              <a:rPr lang="zh-CN" altLang="en-US" sz="2800" spc="300" dirty="0">
                <a:latin typeface="微软雅黑 Light" panose="020B0502040204020203" pitchFamily="34" charset="-122"/>
                <a:ea typeface="微软雅黑 Light" panose="020B0502040204020203" pitchFamily="34" charset="-122"/>
                <a:cs typeface="Open Sans" pitchFamily="34" charset="0"/>
              </a:rPr>
              <a:t>报表</a:t>
            </a:r>
            <a:endParaRPr lang="en-US" altLang="zh-CN" sz="28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9" name="组合 8"/>
          <p:cNvGrpSpPr/>
          <p:nvPr/>
        </p:nvGrpSpPr>
        <p:grpSpPr>
          <a:xfrm>
            <a:off x="3358902" y="-493955"/>
            <a:ext cx="10081120" cy="7845910"/>
            <a:chOff x="-446394" y="-747464"/>
            <a:chExt cx="10081120" cy="7845910"/>
          </a:xfrm>
        </p:grpSpPr>
        <p:pic>
          <p:nvPicPr>
            <p:cNvPr id="11" name="Picture 25"/>
            <p:cNvPicPr>
              <a:picLocks noChangeAspect="1"/>
            </p:cNvPicPr>
            <p:nvPr/>
          </p:nvPicPr>
          <p:blipFill>
            <a:blip r:embed="rId1"/>
            <a:stretch>
              <a:fillRect/>
            </a:stretch>
          </p:blipFill>
          <p:spPr>
            <a:xfrm>
              <a:off x="-446394" y="-747464"/>
              <a:ext cx="10081120" cy="784591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9791" y="775877"/>
              <a:ext cx="6673750" cy="3983789"/>
            </a:xfrm>
            <a:prstGeom prst="rect">
              <a:avLst/>
            </a:prstGeom>
          </p:spPr>
        </p:pic>
      </p:grpSp>
      <p:cxnSp>
        <p:nvCxnSpPr>
          <p:cNvPr id="19" name="直接连接符 18"/>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左中括号 21"/>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 name="组合 13"/>
          <p:cNvGrpSpPr/>
          <p:nvPr/>
        </p:nvGrpSpPr>
        <p:grpSpPr>
          <a:xfrm flipH="1">
            <a:off x="1127823" y="2183129"/>
            <a:ext cx="1914931" cy="1030034"/>
            <a:chOff x="7443075" y="-75338"/>
            <a:chExt cx="1914931" cy="1030034"/>
          </a:xfrm>
        </p:grpSpPr>
        <p:cxnSp>
          <p:nvCxnSpPr>
            <p:cNvPr id="23" name="直接连接符 22"/>
            <p:cNvCxnSpPr/>
            <p:nvPr/>
          </p:nvCxnSpPr>
          <p:spPr>
            <a:xfrm flipH="1">
              <a:off x="8580574" y="300984"/>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7443075" y="-75338"/>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5" name="TextBox 11"/>
          <p:cNvSpPr txBox="1"/>
          <p:nvPr/>
        </p:nvSpPr>
        <p:spPr>
          <a:xfrm>
            <a:off x="666553" y="4623976"/>
            <a:ext cx="5921238" cy="963277"/>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将用户选中的图片</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a:t>
            </a: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每两个一页保存</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26" name="矩形 25"/>
          <p:cNvSpPr/>
          <p:nvPr/>
        </p:nvSpPr>
        <p:spPr>
          <a:xfrm>
            <a:off x="797873" y="611396"/>
            <a:ext cx="1928733" cy="369332"/>
          </a:xfrm>
          <a:prstGeom prst="rect">
            <a:avLst/>
          </a:prstGeom>
        </p:spPr>
        <p:txBody>
          <a:bodyPr wrap="none">
            <a:spAutoFit/>
          </a:bodyPr>
          <a:lstStyle/>
          <a:p>
            <a:r>
              <a:rPr lang="zh-CN" altLang="en-US" b="1" dirty="0"/>
              <a:t>功能需求 之 报表</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9407574" y="678052"/>
            <a:ext cx="2159566" cy="369332"/>
          </a:xfrm>
          <a:prstGeom prst="rect">
            <a:avLst/>
          </a:prstGeom>
        </p:spPr>
        <p:txBody>
          <a:bodyPr wrap="none">
            <a:spAutoFit/>
          </a:bodyPr>
          <a:lstStyle/>
          <a:p>
            <a:r>
              <a:rPr lang="zh-CN" altLang="en-US" b="1" dirty="0"/>
              <a:t>非功能需求 之 安全</a:t>
            </a:r>
            <a:endParaRPr lang="zh-CN" altLang="en-US" b="1" dirty="0">
              <a:solidFill>
                <a:srgbClr val="C00000"/>
              </a:solidFill>
            </a:endParaRPr>
          </a:p>
        </p:txBody>
      </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5735166" y="5028394"/>
            <a:ext cx="6696744" cy="1424942"/>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用户注册时需验证邮箱</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登录时需要输入验证码 </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保证了用户的有效性 </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pic>
        <p:nvPicPr>
          <p:cNvPr id="11" name="Picture 25"/>
          <p:cNvPicPr>
            <a:picLocks noChangeAspect="1"/>
          </p:cNvPicPr>
          <p:nvPr/>
        </p:nvPicPr>
        <p:blipFill>
          <a:blip r:embed="rId1"/>
          <a:stretch>
            <a:fillRect/>
          </a:stretch>
        </p:blipFill>
        <p:spPr>
          <a:xfrm>
            <a:off x="-446394" y="-747464"/>
            <a:ext cx="10081120" cy="7845910"/>
          </a:xfrm>
          <a:prstGeom prst="rect">
            <a:avLst/>
          </a:prstGeom>
        </p:spPr>
      </p:pic>
      <p:sp>
        <p:nvSpPr>
          <p:cNvPr id="15" name="TextBox 11"/>
          <p:cNvSpPr txBox="1"/>
          <p:nvPr/>
        </p:nvSpPr>
        <p:spPr>
          <a:xfrm>
            <a:off x="9299562" y="2026564"/>
            <a:ext cx="6696744" cy="910955"/>
          </a:xfrm>
          <a:prstGeom prst="rect">
            <a:avLst/>
          </a:prstGeom>
          <a:noFill/>
        </p:spPr>
        <p:txBody>
          <a:bodyPr wrap="square" rtlCol="0">
            <a:spAutoFit/>
          </a:bodyPr>
          <a:lstStyle/>
          <a:p>
            <a:pPr>
              <a:lnSpc>
                <a:spcPct val="150000"/>
              </a:lnSpc>
            </a:pPr>
            <a:r>
              <a:rPr lang="zh-CN" altLang="en-US" sz="4000" spc="300" dirty="0">
                <a:latin typeface="微软雅黑 Light" panose="020B0502040204020203" pitchFamily="34" charset="-122"/>
                <a:ea typeface="微软雅黑 Light" panose="020B0502040204020203" pitchFamily="34" charset="-122"/>
                <a:cs typeface="Open Sans" pitchFamily="34" charset="0"/>
              </a:rPr>
              <a:t>安全</a:t>
            </a:r>
            <a:endParaRPr lang="en-US" altLang="zh-CN" sz="40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8868422" y="2097036"/>
            <a:ext cx="1952079" cy="1228666"/>
            <a:chOff x="7240696" y="-282948"/>
            <a:chExt cx="1952079" cy="1228666"/>
          </a:xfrm>
        </p:grpSpPr>
        <p:cxnSp>
          <p:nvCxnSpPr>
            <p:cNvPr id="17" name="直接连接符 16"/>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240696" y="-282948"/>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rotWithShape="1">
          <a:blip r:embed="rId2"/>
          <a:srcRect l="-1" r="35407" b="31829"/>
          <a:stretch>
            <a:fillRect/>
          </a:stretch>
        </p:blipFill>
        <p:spPr>
          <a:xfrm>
            <a:off x="1184026" y="711899"/>
            <a:ext cx="6696744" cy="41572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5210" y="1749258"/>
            <a:ext cx="1105802" cy="815646"/>
            <a:chOff x="-1604504" y="2147667"/>
            <a:chExt cx="3687215" cy="2719712"/>
          </a:xfrm>
        </p:grpSpPr>
        <p:cxnSp>
          <p:nvCxnSpPr>
            <p:cNvPr id="2" name="直接连接符 1"/>
            <p:cNvCxnSpPr/>
            <p:nvPr/>
          </p:nvCxnSpPr>
          <p:spPr>
            <a:xfrm flipH="1">
              <a:off x="-1604504" y="2687623"/>
              <a:ext cx="2592288" cy="217975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09577" y="2147667"/>
              <a:ext cx="2592288" cy="21797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flipH="1" flipV="1">
            <a:off x="1270670" y="4341546"/>
            <a:ext cx="1105802" cy="815646"/>
            <a:chOff x="-1604504" y="2147667"/>
            <a:chExt cx="3687215" cy="2719712"/>
          </a:xfrm>
        </p:grpSpPr>
        <p:cxnSp>
          <p:nvCxnSpPr>
            <p:cNvPr id="6" name="直接连接符 5"/>
            <p:cNvCxnSpPr/>
            <p:nvPr/>
          </p:nvCxnSpPr>
          <p:spPr>
            <a:xfrm flipH="1">
              <a:off x="-1604504" y="2687623"/>
              <a:ext cx="2592288" cy="2179756"/>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509577" y="2147667"/>
              <a:ext cx="2592288" cy="21797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719268" y="2492896"/>
            <a:ext cx="415498" cy="1477328"/>
          </a:xfrm>
          <a:prstGeom prst="rect">
            <a:avLst/>
          </a:prstGeom>
          <a:noFill/>
        </p:spPr>
        <p:txBody>
          <a:bodyPr wrap="none" rtlCol="0">
            <a:spAutoFit/>
          </a:bodyPr>
          <a:lstStyle/>
          <a:p>
            <a:pPr>
              <a:lnSpc>
                <a:spcPct val="250000"/>
              </a:lnSpc>
            </a:pPr>
            <a:r>
              <a:rPr lang="zh-CN" altLang="en-US" dirty="0"/>
              <a:t>目</a:t>
            </a:r>
            <a:endParaRPr lang="en-US" altLang="zh-CN" dirty="0"/>
          </a:p>
          <a:p>
            <a:pPr>
              <a:lnSpc>
                <a:spcPct val="250000"/>
              </a:lnSpc>
            </a:pPr>
            <a:r>
              <a:rPr lang="zh-CN" altLang="en-US" dirty="0"/>
              <a:t>录</a:t>
            </a:r>
            <a:endParaRPr lang="en-US" altLang="zh-CN" dirty="0"/>
          </a:p>
        </p:txBody>
      </p:sp>
      <p:sp>
        <p:nvSpPr>
          <p:cNvPr id="11" name="矩形 10"/>
          <p:cNvSpPr/>
          <p:nvPr/>
        </p:nvSpPr>
        <p:spPr>
          <a:xfrm>
            <a:off x="1261668" y="3329697"/>
            <a:ext cx="225026" cy="1323439"/>
          </a:xfrm>
          <a:prstGeom prst="rect">
            <a:avLst/>
          </a:prstGeom>
        </p:spPr>
        <p:txBody>
          <a:bodyPr wrap="square">
            <a:spAutoFit/>
          </a:bodyPr>
          <a:lstStyle/>
          <a:p>
            <a:pPr lvl="0"/>
            <a:r>
              <a:rPr lang="en-US" altLang="zh-CN" sz="1000" dirty="0">
                <a:solidFill>
                  <a:prstClr val="black"/>
                </a:solidFill>
              </a:rPr>
              <a:t>CONTENTS</a:t>
            </a:r>
            <a:endParaRPr lang="zh-CN" altLang="en-US" sz="1000" dirty="0">
              <a:solidFill>
                <a:prstClr val="black"/>
              </a:solidFill>
            </a:endParaRPr>
          </a:p>
        </p:txBody>
      </p:sp>
      <p:grpSp>
        <p:nvGrpSpPr>
          <p:cNvPr id="33" name="组合 32"/>
          <p:cNvGrpSpPr/>
          <p:nvPr/>
        </p:nvGrpSpPr>
        <p:grpSpPr>
          <a:xfrm>
            <a:off x="4696533" y="741394"/>
            <a:ext cx="4896544" cy="743971"/>
            <a:chOff x="4727054" y="1768670"/>
            <a:chExt cx="4896544" cy="743971"/>
          </a:xfrm>
        </p:grpSpPr>
        <p:sp>
          <p:nvSpPr>
            <p:cNvPr id="13" name="TextBox 12"/>
            <p:cNvSpPr txBox="1"/>
            <p:nvPr/>
          </p:nvSpPr>
          <p:spPr>
            <a:xfrm>
              <a:off x="4822629" y="1828399"/>
              <a:ext cx="312906" cy="369332"/>
            </a:xfrm>
            <a:prstGeom prst="rect">
              <a:avLst/>
            </a:prstGeom>
            <a:noFill/>
          </p:spPr>
          <p:txBody>
            <a:bodyPr wrap="none" rtlCol="0">
              <a:spAutoFit/>
            </a:bodyPr>
            <a:lstStyle/>
            <a:p>
              <a:r>
                <a:rPr lang="en-US" altLang="zh-CN" dirty="0"/>
                <a:t>1</a:t>
              </a:r>
              <a:endParaRPr lang="zh-CN" altLang="en-US" dirty="0"/>
            </a:p>
          </p:txBody>
        </p:sp>
        <p:grpSp>
          <p:nvGrpSpPr>
            <p:cNvPr id="15" name="组合 14"/>
            <p:cNvGrpSpPr/>
            <p:nvPr/>
          </p:nvGrpSpPr>
          <p:grpSpPr>
            <a:xfrm>
              <a:off x="4727054" y="1768670"/>
              <a:ext cx="504056" cy="488790"/>
              <a:chOff x="4727054" y="1768670"/>
              <a:chExt cx="504056" cy="488790"/>
            </a:xfrm>
          </p:grpSpPr>
          <p:sp>
            <p:nvSpPr>
              <p:cNvPr id="12" name="左中括号 11"/>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左中括号 13"/>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6" name="TextBox 15"/>
            <p:cNvSpPr txBox="1"/>
            <p:nvPr/>
          </p:nvSpPr>
          <p:spPr>
            <a:xfrm>
              <a:off x="5375126" y="1772816"/>
              <a:ext cx="1800493" cy="369332"/>
            </a:xfrm>
            <a:prstGeom prst="rect">
              <a:avLst/>
            </a:prstGeom>
            <a:noFill/>
          </p:spPr>
          <p:txBody>
            <a:bodyPr wrap="none" rtlCol="0">
              <a:spAutoFit/>
            </a:bodyPr>
            <a:lstStyle/>
            <a:p>
              <a:r>
                <a:rPr lang="zh-CN" altLang="en-US" b="1" dirty="0"/>
                <a:t>应用场景和定位</a:t>
              </a:r>
              <a:endParaRPr lang="zh-CN" altLang="en-US" b="1" dirty="0"/>
            </a:p>
          </p:txBody>
        </p:sp>
        <p:sp>
          <p:nvSpPr>
            <p:cNvPr id="17" name="TextBox 16"/>
            <p:cNvSpPr txBox="1"/>
            <p:nvPr/>
          </p:nvSpPr>
          <p:spPr>
            <a:xfrm>
              <a:off x="5447134" y="2204864"/>
              <a:ext cx="4176464"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网页的需求分析</a:t>
              </a:r>
              <a:endPar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34" name="组合 33"/>
          <p:cNvGrpSpPr/>
          <p:nvPr/>
        </p:nvGrpSpPr>
        <p:grpSpPr>
          <a:xfrm>
            <a:off x="4696533" y="1969095"/>
            <a:ext cx="4896544" cy="739825"/>
            <a:chOff x="4727054" y="3140968"/>
            <a:chExt cx="4896544" cy="739825"/>
          </a:xfrm>
        </p:grpSpPr>
        <p:sp>
          <p:nvSpPr>
            <p:cNvPr id="21" name="TextBox 20"/>
            <p:cNvSpPr txBox="1"/>
            <p:nvPr/>
          </p:nvSpPr>
          <p:spPr>
            <a:xfrm>
              <a:off x="4822629" y="3200697"/>
              <a:ext cx="312906" cy="369332"/>
            </a:xfrm>
            <a:prstGeom prst="rect">
              <a:avLst/>
            </a:prstGeom>
            <a:noFill/>
          </p:spPr>
          <p:txBody>
            <a:bodyPr wrap="none" rtlCol="0">
              <a:spAutoFit/>
            </a:bodyPr>
            <a:lstStyle/>
            <a:p>
              <a:r>
                <a:rPr lang="en-US" altLang="zh-CN" dirty="0"/>
                <a:t>2</a:t>
              </a:r>
              <a:endParaRPr lang="zh-CN" altLang="en-US" dirty="0"/>
            </a:p>
          </p:txBody>
        </p:sp>
        <p:grpSp>
          <p:nvGrpSpPr>
            <p:cNvPr id="22" name="组合 21"/>
            <p:cNvGrpSpPr/>
            <p:nvPr/>
          </p:nvGrpSpPr>
          <p:grpSpPr>
            <a:xfrm>
              <a:off x="4727054" y="3140968"/>
              <a:ext cx="504056" cy="488790"/>
              <a:chOff x="4727054" y="1768670"/>
              <a:chExt cx="504056" cy="488790"/>
            </a:xfrm>
          </p:grpSpPr>
          <p:sp>
            <p:nvSpPr>
              <p:cNvPr id="23" name="左中括号 22"/>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左中括号 23"/>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5" name="TextBox 24"/>
            <p:cNvSpPr txBox="1"/>
            <p:nvPr/>
          </p:nvSpPr>
          <p:spPr>
            <a:xfrm>
              <a:off x="5375126" y="3145114"/>
              <a:ext cx="1569660" cy="369332"/>
            </a:xfrm>
            <a:prstGeom prst="rect">
              <a:avLst/>
            </a:prstGeom>
            <a:noFill/>
          </p:spPr>
          <p:txBody>
            <a:bodyPr wrap="none" rtlCol="0">
              <a:spAutoFit/>
            </a:bodyPr>
            <a:lstStyle/>
            <a:p>
              <a:r>
                <a:rPr lang="zh-CN" altLang="en-US" b="1" dirty="0"/>
                <a:t>产品目标需求</a:t>
              </a:r>
              <a:endParaRPr lang="zh-CN" altLang="en-US" b="1" dirty="0"/>
            </a:p>
          </p:txBody>
        </p:sp>
        <p:sp>
          <p:nvSpPr>
            <p:cNvPr id="26" name="TextBox 25"/>
            <p:cNvSpPr txBox="1"/>
            <p:nvPr/>
          </p:nvSpPr>
          <p:spPr>
            <a:xfrm>
              <a:off x="5447134" y="3573016"/>
              <a:ext cx="4176464"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功能需求</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非功能需求</a:t>
              </a:r>
              <a:endPar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35" name="组合 34"/>
          <p:cNvGrpSpPr/>
          <p:nvPr/>
        </p:nvGrpSpPr>
        <p:grpSpPr>
          <a:xfrm>
            <a:off x="4696533" y="3169921"/>
            <a:ext cx="4896544" cy="763135"/>
            <a:chOff x="4727054" y="4413802"/>
            <a:chExt cx="4896544" cy="763135"/>
          </a:xfrm>
        </p:grpSpPr>
        <p:sp>
          <p:nvSpPr>
            <p:cNvPr id="27" name="TextBox 26"/>
            <p:cNvSpPr txBox="1"/>
            <p:nvPr/>
          </p:nvSpPr>
          <p:spPr>
            <a:xfrm>
              <a:off x="4822629" y="4473531"/>
              <a:ext cx="312906" cy="369332"/>
            </a:xfrm>
            <a:prstGeom prst="rect">
              <a:avLst/>
            </a:prstGeom>
            <a:noFill/>
          </p:spPr>
          <p:txBody>
            <a:bodyPr wrap="none" rtlCol="0">
              <a:spAutoFit/>
            </a:bodyPr>
            <a:lstStyle/>
            <a:p>
              <a:r>
                <a:rPr lang="en-US" altLang="zh-CN" dirty="0"/>
                <a:t>3</a:t>
              </a:r>
              <a:endParaRPr lang="zh-CN" altLang="en-US" dirty="0"/>
            </a:p>
          </p:txBody>
        </p:sp>
        <p:grpSp>
          <p:nvGrpSpPr>
            <p:cNvPr id="28" name="组合 27"/>
            <p:cNvGrpSpPr/>
            <p:nvPr/>
          </p:nvGrpSpPr>
          <p:grpSpPr>
            <a:xfrm>
              <a:off x="4727054" y="4413802"/>
              <a:ext cx="504056" cy="488790"/>
              <a:chOff x="4727054" y="1768670"/>
              <a:chExt cx="504056" cy="488790"/>
            </a:xfrm>
          </p:grpSpPr>
          <p:sp>
            <p:nvSpPr>
              <p:cNvPr id="29" name="左中括号 28"/>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左中括号 29"/>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1" name="TextBox 30"/>
            <p:cNvSpPr txBox="1"/>
            <p:nvPr/>
          </p:nvSpPr>
          <p:spPr>
            <a:xfrm>
              <a:off x="5375126" y="4417948"/>
              <a:ext cx="1107996" cy="369332"/>
            </a:xfrm>
            <a:prstGeom prst="rect">
              <a:avLst/>
            </a:prstGeom>
            <a:noFill/>
          </p:spPr>
          <p:txBody>
            <a:bodyPr wrap="none" rtlCol="0">
              <a:spAutoFit/>
            </a:bodyPr>
            <a:lstStyle/>
            <a:p>
              <a:r>
                <a:rPr lang="zh-CN" altLang="en-US" b="1" dirty="0"/>
                <a:t>技术方案</a:t>
              </a:r>
              <a:endParaRPr lang="zh-CN" altLang="en-US" b="1" dirty="0"/>
            </a:p>
          </p:txBody>
        </p:sp>
        <p:sp>
          <p:nvSpPr>
            <p:cNvPr id="32" name="TextBox 31"/>
            <p:cNvSpPr txBox="1"/>
            <p:nvPr/>
          </p:nvSpPr>
          <p:spPr>
            <a:xfrm>
              <a:off x="5447134" y="4869160"/>
              <a:ext cx="4176464"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整体架构</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各部分实现细节</a:t>
              </a:r>
              <a:endPar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cxnSp>
        <p:nvCxnSpPr>
          <p:cNvPr id="36" name="直接连接符 35"/>
          <p:cNvCxnSpPr/>
          <p:nvPr/>
        </p:nvCxnSpPr>
        <p:spPr>
          <a:xfrm flipH="1">
            <a:off x="9031669" y="1174703"/>
            <a:ext cx="777432" cy="6537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8543478" y="2634293"/>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9420385" y="489247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9204361" y="3565430"/>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4727054" y="4322049"/>
            <a:ext cx="4896544" cy="763135"/>
            <a:chOff x="4727054" y="4413802"/>
            <a:chExt cx="4896544" cy="763135"/>
          </a:xfrm>
        </p:grpSpPr>
        <p:sp>
          <p:nvSpPr>
            <p:cNvPr id="41" name="TextBox 26"/>
            <p:cNvSpPr txBox="1"/>
            <p:nvPr/>
          </p:nvSpPr>
          <p:spPr>
            <a:xfrm>
              <a:off x="4822629" y="4473531"/>
              <a:ext cx="312906" cy="369332"/>
            </a:xfrm>
            <a:prstGeom prst="rect">
              <a:avLst/>
            </a:prstGeom>
            <a:noFill/>
          </p:spPr>
          <p:txBody>
            <a:bodyPr wrap="none" rtlCol="0">
              <a:spAutoFit/>
            </a:bodyPr>
            <a:lstStyle/>
            <a:p>
              <a:r>
                <a:rPr lang="en-US" altLang="zh-CN" dirty="0"/>
                <a:t>4</a:t>
              </a:r>
              <a:endParaRPr lang="zh-CN" altLang="en-US" dirty="0"/>
            </a:p>
          </p:txBody>
        </p:sp>
        <p:grpSp>
          <p:nvGrpSpPr>
            <p:cNvPr id="42" name="组合 41"/>
            <p:cNvGrpSpPr/>
            <p:nvPr/>
          </p:nvGrpSpPr>
          <p:grpSpPr>
            <a:xfrm>
              <a:off x="4727054" y="4413802"/>
              <a:ext cx="504056" cy="488790"/>
              <a:chOff x="4727054" y="1768670"/>
              <a:chExt cx="504056" cy="488790"/>
            </a:xfrm>
          </p:grpSpPr>
          <p:sp>
            <p:nvSpPr>
              <p:cNvPr id="45" name="左中括号 44"/>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左中括号 45"/>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3" name="TextBox 30"/>
            <p:cNvSpPr txBox="1"/>
            <p:nvPr/>
          </p:nvSpPr>
          <p:spPr>
            <a:xfrm>
              <a:off x="5375126" y="4417948"/>
              <a:ext cx="1107996" cy="369332"/>
            </a:xfrm>
            <a:prstGeom prst="rect">
              <a:avLst/>
            </a:prstGeom>
            <a:noFill/>
          </p:spPr>
          <p:txBody>
            <a:bodyPr wrap="none" rtlCol="0">
              <a:spAutoFit/>
            </a:bodyPr>
            <a:lstStyle/>
            <a:p>
              <a:r>
                <a:rPr lang="zh-CN" altLang="en-US" b="1" dirty="0"/>
                <a:t>产品测试</a:t>
              </a:r>
              <a:endParaRPr lang="zh-CN" altLang="en-US" b="1" dirty="0"/>
            </a:p>
          </p:txBody>
        </p:sp>
        <p:sp>
          <p:nvSpPr>
            <p:cNvPr id="44" name="TextBox 31"/>
            <p:cNvSpPr txBox="1"/>
            <p:nvPr/>
          </p:nvSpPr>
          <p:spPr>
            <a:xfrm>
              <a:off x="5447134" y="4869160"/>
              <a:ext cx="4176464"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手工测试</a:t>
              </a: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脚本测试</a:t>
              </a:r>
              <a:endPar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grpSp>
        <p:nvGrpSpPr>
          <p:cNvPr id="47" name="组合 46"/>
          <p:cNvGrpSpPr/>
          <p:nvPr/>
        </p:nvGrpSpPr>
        <p:grpSpPr>
          <a:xfrm>
            <a:off x="4728323" y="5474758"/>
            <a:ext cx="4896544" cy="763135"/>
            <a:chOff x="4727054" y="4413802"/>
            <a:chExt cx="4896544" cy="763135"/>
          </a:xfrm>
        </p:grpSpPr>
        <p:sp>
          <p:nvSpPr>
            <p:cNvPr id="48" name="TextBox 26"/>
            <p:cNvSpPr txBox="1"/>
            <p:nvPr/>
          </p:nvSpPr>
          <p:spPr>
            <a:xfrm>
              <a:off x="4822629" y="4473531"/>
              <a:ext cx="312906" cy="369332"/>
            </a:xfrm>
            <a:prstGeom prst="rect">
              <a:avLst/>
            </a:prstGeom>
            <a:noFill/>
          </p:spPr>
          <p:txBody>
            <a:bodyPr wrap="none" rtlCol="0">
              <a:spAutoFit/>
            </a:bodyPr>
            <a:lstStyle/>
            <a:p>
              <a:r>
                <a:rPr lang="en-US" altLang="zh-CN" dirty="0"/>
                <a:t>5</a:t>
              </a:r>
              <a:endParaRPr lang="zh-CN" altLang="en-US" dirty="0"/>
            </a:p>
          </p:txBody>
        </p:sp>
        <p:grpSp>
          <p:nvGrpSpPr>
            <p:cNvPr id="49" name="组合 48"/>
            <p:cNvGrpSpPr/>
            <p:nvPr/>
          </p:nvGrpSpPr>
          <p:grpSpPr>
            <a:xfrm>
              <a:off x="4727054" y="4413802"/>
              <a:ext cx="504056" cy="488790"/>
              <a:chOff x="4727054" y="1768670"/>
              <a:chExt cx="504056" cy="488790"/>
            </a:xfrm>
          </p:grpSpPr>
          <p:sp>
            <p:nvSpPr>
              <p:cNvPr id="52" name="左中括号 51"/>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左中括号 52"/>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0" name="TextBox 30"/>
            <p:cNvSpPr txBox="1"/>
            <p:nvPr/>
          </p:nvSpPr>
          <p:spPr>
            <a:xfrm>
              <a:off x="5375126" y="4417948"/>
              <a:ext cx="2262158" cy="369332"/>
            </a:xfrm>
            <a:prstGeom prst="rect">
              <a:avLst/>
            </a:prstGeom>
            <a:noFill/>
          </p:spPr>
          <p:txBody>
            <a:bodyPr wrap="none" rtlCol="0">
              <a:spAutoFit/>
            </a:bodyPr>
            <a:lstStyle/>
            <a:p>
              <a:r>
                <a:rPr lang="zh-CN" altLang="en-US" b="1" dirty="0"/>
                <a:t>产品缺陷和未来方向</a:t>
              </a:r>
              <a:endParaRPr lang="zh-CN" altLang="en-US" b="1" dirty="0"/>
            </a:p>
          </p:txBody>
        </p:sp>
        <p:sp>
          <p:nvSpPr>
            <p:cNvPr id="51" name="TextBox 31"/>
            <p:cNvSpPr txBox="1"/>
            <p:nvPr/>
          </p:nvSpPr>
          <p:spPr>
            <a:xfrm>
              <a:off x="5447134" y="4869160"/>
              <a:ext cx="4176464"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存在的不足</a:t>
              </a:r>
              <a:endPar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p:tgtEl>
                                          <p:spTgt spid="33"/>
                                        </p:tgtEl>
                                        <p:attrNameLst>
                                          <p:attrName>ppt_y</p:attrName>
                                        </p:attrNameLst>
                                      </p:cBhvr>
                                      <p:tavLst>
                                        <p:tav tm="0">
                                          <p:val>
                                            <p:strVal val="#ppt_y+#ppt_h*1.125000"/>
                                          </p:val>
                                        </p:tav>
                                        <p:tav tm="100000">
                                          <p:val>
                                            <p:strVal val="#ppt_y"/>
                                          </p:val>
                                        </p:tav>
                                      </p:tavLst>
                                    </p:anim>
                                    <p:animEffect transition="in" filter="wipe(up)">
                                      <p:cBhvr>
                                        <p:cTn id="29" dur="500"/>
                                        <p:tgtEl>
                                          <p:spTgt spid="33"/>
                                        </p:tgtEl>
                                      </p:cBhvr>
                                    </p:animEffect>
                                  </p:childTnLst>
                                </p:cTn>
                              </p:par>
                            </p:childTnLst>
                          </p:cTn>
                        </p:par>
                        <p:par>
                          <p:cTn id="30" fill="hold">
                            <p:stCondLst>
                              <p:cond delay="1000"/>
                            </p:stCondLst>
                            <p:childTnLst>
                              <p:par>
                                <p:cTn id="31" presetID="12" presetClass="entr" presetSubtype="4"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p:tgtEl>
                                          <p:spTgt spid="34"/>
                                        </p:tgtEl>
                                        <p:attrNameLst>
                                          <p:attrName>ppt_y</p:attrName>
                                        </p:attrNameLst>
                                      </p:cBhvr>
                                      <p:tavLst>
                                        <p:tav tm="0">
                                          <p:val>
                                            <p:strVal val="#ppt_y+#ppt_h*1.125000"/>
                                          </p:val>
                                        </p:tav>
                                        <p:tav tm="100000">
                                          <p:val>
                                            <p:strVal val="#ppt_y"/>
                                          </p:val>
                                        </p:tav>
                                      </p:tavLst>
                                    </p:anim>
                                    <p:animEffect transition="in" filter="wipe(up)">
                                      <p:cBhvr>
                                        <p:cTn id="34" dur="500"/>
                                        <p:tgtEl>
                                          <p:spTgt spid="34"/>
                                        </p:tgtEl>
                                      </p:cBhvr>
                                    </p:animEffect>
                                  </p:childTnLst>
                                </p:cTn>
                              </p:par>
                            </p:childTnLst>
                          </p:cTn>
                        </p:par>
                        <p:par>
                          <p:cTn id="35" fill="hold">
                            <p:stCondLst>
                              <p:cond delay="1500"/>
                            </p:stCondLst>
                            <p:childTnLst>
                              <p:par>
                                <p:cTn id="36" presetID="12" presetClass="entr" presetSubtype="4"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p:tgtEl>
                                          <p:spTgt spid="35"/>
                                        </p:tgtEl>
                                        <p:attrNameLst>
                                          <p:attrName>ppt_y</p:attrName>
                                        </p:attrNameLst>
                                      </p:cBhvr>
                                      <p:tavLst>
                                        <p:tav tm="0">
                                          <p:val>
                                            <p:strVal val="#ppt_y+#ppt_h*1.125000"/>
                                          </p:val>
                                        </p:tav>
                                        <p:tav tm="100000">
                                          <p:val>
                                            <p:strVal val="#ppt_y"/>
                                          </p:val>
                                        </p:tav>
                                      </p:tavLst>
                                    </p:anim>
                                    <p:animEffect transition="in" filter="wipe(up)">
                                      <p:cBhvr>
                                        <p:cTn id="39" dur="500"/>
                                        <p:tgtEl>
                                          <p:spTgt spid="35"/>
                                        </p:tgtEl>
                                      </p:cBhvr>
                                    </p:animEffect>
                                  </p:childTnLst>
                                </p:cTn>
                              </p:par>
                            </p:childTnLst>
                          </p:cTn>
                        </p:par>
                        <p:par>
                          <p:cTn id="40" fill="hold">
                            <p:stCondLst>
                              <p:cond delay="2000"/>
                            </p:stCondLst>
                            <p:childTnLst>
                              <p:par>
                                <p:cTn id="41" presetID="12" presetClass="entr" presetSubtype="4"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p:tgtEl>
                                          <p:spTgt spid="38"/>
                                        </p:tgtEl>
                                        <p:attrNameLst>
                                          <p:attrName>ppt_y</p:attrName>
                                        </p:attrNameLst>
                                      </p:cBhvr>
                                      <p:tavLst>
                                        <p:tav tm="0">
                                          <p:val>
                                            <p:strVal val="#ppt_y+#ppt_h*1.125000"/>
                                          </p:val>
                                        </p:tav>
                                        <p:tav tm="100000">
                                          <p:val>
                                            <p:strVal val="#ppt_y"/>
                                          </p:val>
                                        </p:tav>
                                      </p:tavLst>
                                    </p:anim>
                                    <p:animEffect transition="in" filter="wipe(up)">
                                      <p:cBhvr>
                                        <p:cTn id="44" dur="500"/>
                                        <p:tgtEl>
                                          <p:spTgt spid="38"/>
                                        </p:tgtEl>
                                      </p:cBhvr>
                                    </p:animEffect>
                                  </p:childTnLst>
                                </p:cTn>
                              </p:par>
                            </p:childTnLst>
                          </p:cTn>
                        </p:par>
                        <p:par>
                          <p:cTn id="45" fill="hold">
                            <p:stCondLst>
                              <p:cond delay="2500"/>
                            </p:stCondLst>
                            <p:childTnLst>
                              <p:par>
                                <p:cTn id="46" presetID="12" presetClass="entr" presetSubtype="4" fill="hold" nodeType="after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p:tgtEl>
                                          <p:spTgt spid="47"/>
                                        </p:tgtEl>
                                        <p:attrNameLst>
                                          <p:attrName>ppt_y</p:attrName>
                                        </p:attrNameLst>
                                      </p:cBhvr>
                                      <p:tavLst>
                                        <p:tav tm="0">
                                          <p:val>
                                            <p:strVal val="#ppt_y+#ppt_h*1.125000"/>
                                          </p:val>
                                        </p:tav>
                                        <p:tav tm="100000">
                                          <p:val>
                                            <p:strVal val="#ppt_y"/>
                                          </p:val>
                                        </p:tav>
                                      </p:tavLst>
                                    </p:anim>
                                    <p:animEffect transition="in" filter="wipe(up)">
                                      <p:cBhvr>
                                        <p:cTn id="49" dur="500"/>
                                        <p:tgtEl>
                                          <p:spTgt spid="47"/>
                                        </p:tgtEl>
                                      </p:cBhvr>
                                    </p:animEffect>
                                  </p:childTnLst>
                                </p:cTn>
                              </p:par>
                              <p:par>
                                <p:cTn id="50" presetID="31"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p:cTn id="52" dur="1000" fill="hold"/>
                                        <p:tgtEl>
                                          <p:spTgt spid="36"/>
                                        </p:tgtEl>
                                        <p:attrNameLst>
                                          <p:attrName>ppt_w</p:attrName>
                                        </p:attrNameLst>
                                      </p:cBhvr>
                                      <p:tavLst>
                                        <p:tav tm="0">
                                          <p:val>
                                            <p:fltVal val="0"/>
                                          </p:val>
                                        </p:tav>
                                        <p:tav tm="100000">
                                          <p:val>
                                            <p:strVal val="#ppt_w"/>
                                          </p:val>
                                        </p:tav>
                                      </p:tavLst>
                                    </p:anim>
                                    <p:anim calcmode="lin" valueType="num">
                                      <p:cBhvr>
                                        <p:cTn id="53" dur="1000" fill="hold"/>
                                        <p:tgtEl>
                                          <p:spTgt spid="36"/>
                                        </p:tgtEl>
                                        <p:attrNameLst>
                                          <p:attrName>ppt_h</p:attrName>
                                        </p:attrNameLst>
                                      </p:cBhvr>
                                      <p:tavLst>
                                        <p:tav tm="0">
                                          <p:val>
                                            <p:fltVal val="0"/>
                                          </p:val>
                                        </p:tav>
                                        <p:tav tm="100000">
                                          <p:val>
                                            <p:strVal val="#ppt_h"/>
                                          </p:val>
                                        </p:tav>
                                      </p:tavLst>
                                    </p:anim>
                                    <p:anim calcmode="lin" valueType="num">
                                      <p:cBhvr>
                                        <p:cTn id="54" dur="1000" fill="hold"/>
                                        <p:tgtEl>
                                          <p:spTgt spid="36"/>
                                        </p:tgtEl>
                                        <p:attrNameLst>
                                          <p:attrName>style.rotation</p:attrName>
                                        </p:attrNameLst>
                                      </p:cBhvr>
                                      <p:tavLst>
                                        <p:tav tm="0">
                                          <p:val>
                                            <p:fltVal val="90"/>
                                          </p:val>
                                        </p:tav>
                                        <p:tav tm="100000">
                                          <p:val>
                                            <p:fltVal val="0"/>
                                          </p:val>
                                        </p:tav>
                                      </p:tavLst>
                                    </p:anim>
                                    <p:animEffect transition="in" filter="fade">
                                      <p:cBhvr>
                                        <p:cTn id="55" dur="1000"/>
                                        <p:tgtEl>
                                          <p:spTgt spid="36"/>
                                        </p:tgtEl>
                                      </p:cBhvr>
                                    </p:animEffect>
                                  </p:childTnLst>
                                </p:cTn>
                              </p:par>
                              <p:par>
                                <p:cTn id="56" presetID="31"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p:cTn id="58" dur="1000" fill="hold"/>
                                        <p:tgtEl>
                                          <p:spTgt spid="37"/>
                                        </p:tgtEl>
                                        <p:attrNameLst>
                                          <p:attrName>ppt_w</p:attrName>
                                        </p:attrNameLst>
                                      </p:cBhvr>
                                      <p:tavLst>
                                        <p:tav tm="0">
                                          <p:val>
                                            <p:fltVal val="0"/>
                                          </p:val>
                                        </p:tav>
                                        <p:tav tm="100000">
                                          <p:val>
                                            <p:strVal val="#ppt_w"/>
                                          </p:val>
                                        </p:tav>
                                      </p:tavLst>
                                    </p:anim>
                                    <p:anim calcmode="lin" valueType="num">
                                      <p:cBhvr>
                                        <p:cTn id="59" dur="1000" fill="hold"/>
                                        <p:tgtEl>
                                          <p:spTgt spid="37"/>
                                        </p:tgtEl>
                                        <p:attrNameLst>
                                          <p:attrName>ppt_h</p:attrName>
                                        </p:attrNameLst>
                                      </p:cBhvr>
                                      <p:tavLst>
                                        <p:tav tm="0">
                                          <p:val>
                                            <p:fltVal val="0"/>
                                          </p:val>
                                        </p:tav>
                                        <p:tav tm="100000">
                                          <p:val>
                                            <p:strVal val="#ppt_h"/>
                                          </p:val>
                                        </p:tav>
                                      </p:tavLst>
                                    </p:anim>
                                    <p:anim calcmode="lin" valueType="num">
                                      <p:cBhvr>
                                        <p:cTn id="60" dur="1000" fill="hold"/>
                                        <p:tgtEl>
                                          <p:spTgt spid="37"/>
                                        </p:tgtEl>
                                        <p:attrNameLst>
                                          <p:attrName>style.rotation</p:attrName>
                                        </p:attrNameLst>
                                      </p:cBhvr>
                                      <p:tavLst>
                                        <p:tav tm="0">
                                          <p:val>
                                            <p:fltVal val="90"/>
                                          </p:val>
                                        </p:tav>
                                        <p:tav tm="100000">
                                          <p:val>
                                            <p:fltVal val="0"/>
                                          </p:val>
                                        </p:tav>
                                      </p:tavLst>
                                    </p:anim>
                                    <p:animEffect transition="in" filter="fade">
                                      <p:cBhvr>
                                        <p:cTn id="61" dur="1000"/>
                                        <p:tgtEl>
                                          <p:spTgt spid="37"/>
                                        </p:tgtEl>
                                      </p:cBhvr>
                                    </p:animEffect>
                                  </p:childTnLst>
                                </p:cTn>
                              </p:par>
                              <p:par>
                                <p:cTn id="62" presetID="31"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cBhvr>
                                        <p:cTn id="64" dur="1000" fill="hold"/>
                                        <p:tgtEl>
                                          <p:spTgt spid="40"/>
                                        </p:tgtEl>
                                        <p:attrNameLst>
                                          <p:attrName>ppt_w</p:attrName>
                                        </p:attrNameLst>
                                      </p:cBhvr>
                                      <p:tavLst>
                                        <p:tav tm="0">
                                          <p:val>
                                            <p:fltVal val="0"/>
                                          </p:val>
                                        </p:tav>
                                        <p:tav tm="100000">
                                          <p:val>
                                            <p:strVal val="#ppt_w"/>
                                          </p:val>
                                        </p:tav>
                                      </p:tavLst>
                                    </p:anim>
                                    <p:anim calcmode="lin" valueType="num">
                                      <p:cBhvr>
                                        <p:cTn id="65" dur="1000" fill="hold"/>
                                        <p:tgtEl>
                                          <p:spTgt spid="40"/>
                                        </p:tgtEl>
                                        <p:attrNameLst>
                                          <p:attrName>ppt_h</p:attrName>
                                        </p:attrNameLst>
                                      </p:cBhvr>
                                      <p:tavLst>
                                        <p:tav tm="0">
                                          <p:val>
                                            <p:fltVal val="0"/>
                                          </p:val>
                                        </p:tav>
                                        <p:tav tm="100000">
                                          <p:val>
                                            <p:strVal val="#ppt_h"/>
                                          </p:val>
                                        </p:tav>
                                      </p:tavLst>
                                    </p:anim>
                                    <p:anim calcmode="lin" valueType="num">
                                      <p:cBhvr>
                                        <p:cTn id="66" dur="1000" fill="hold"/>
                                        <p:tgtEl>
                                          <p:spTgt spid="40"/>
                                        </p:tgtEl>
                                        <p:attrNameLst>
                                          <p:attrName>style.rotation</p:attrName>
                                        </p:attrNameLst>
                                      </p:cBhvr>
                                      <p:tavLst>
                                        <p:tav tm="0">
                                          <p:val>
                                            <p:fltVal val="90"/>
                                          </p:val>
                                        </p:tav>
                                        <p:tav tm="100000">
                                          <p:val>
                                            <p:fltVal val="0"/>
                                          </p:val>
                                        </p:tav>
                                      </p:tavLst>
                                    </p:anim>
                                    <p:animEffect transition="in" filter="fade">
                                      <p:cBhvr>
                                        <p:cTn id="67" dur="1000"/>
                                        <p:tgtEl>
                                          <p:spTgt spid="40"/>
                                        </p:tgtEl>
                                      </p:cBhvr>
                                    </p:animEffect>
                                  </p:childTnLst>
                                </p:cTn>
                              </p:par>
                              <p:par>
                                <p:cTn id="68" presetID="31"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 calcmode="lin" valueType="num">
                                      <p:cBhvr>
                                        <p:cTn id="70" dur="1000" fill="hold"/>
                                        <p:tgtEl>
                                          <p:spTgt spid="39"/>
                                        </p:tgtEl>
                                        <p:attrNameLst>
                                          <p:attrName>ppt_w</p:attrName>
                                        </p:attrNameLst>
                                      </p:cBhvr>
                                      <p:tavLst>
                                        <p:tav tm="0">
                                          <p:val>
                                            <p:fltVal val="0"/>
                                          </p:val>
                                        </p:tav>
                                        <p:tav tm="100000">
                                          <p:val>
                                            <p:strVal val="#ppt_w"/>
                                          </p:val>
                                        </p:tav>
                                      </p:tavLst>
                                    </p:anim>
                                    <p:anim calcmode="lin" valueType="num">
                                      <p:cBhvr>
                                        <p:cTn id="71" dur="1000" fill="hold"/>
                                        <p:tgtEl>
                                          <p:spTgt spid="39"/>
                                        </p:tgtEl>
                                        <p:attrNameLst>
                                          <p:attrName>ppt_h</p:attrName>
                                        </p:attrNameLst>
                                      </p:cBhvr>
                                      <p:tavLst>
                                        <p:tav tm="0">
                                          <p:val>
                                            <p:fltVal val="0"/>
                                          </p:val>
                                        </p:tav>
                                        <p:tav tm="100000">
                                          <p:val>
                                            <p:strVal val="#ppt_h"/>
                                          </p:val>
                                        </p:tav>
                                      </p:tavLst>
                                    </p:anim>
                                    <p:anim calcmode="lin" valueType="num">
                                      <p:cBhvr>
                                        <p:cTn id="72" dur="1000" fill="hold"/>
                                        <p:tgtEl>
                                          <p:spTgt spid="39"/>
                                        </p:tgtEl>
                                        <p:attrNameLst>
                                          <p:attrName>style.rotation</p:attrName>
                                        </p:attrNameLst>
                                      </p:cBhvr>
                                      <p:tavLst>
                                        <p:tav tm="0">
                                          <p:val>
                                            <p:fltVal val="90"/>
                                          </p:val>
                                        </p:tav>
                                        <p:tav tm="100000">
                                          <p:val>
                                            <p:fltVal val="0"/>
                                          </p:val>
                                        </p:tav>
                                      </p:tavLst>
                                    </p:anim>
                                    <p:animEffect transition="in" filter="fade">
                                      <p:cBhvr>
                                        <p:cTn id="7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5735166" y="5028394"/>
            <a:ext cx="6696744" cy="963277"/>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传输过程中密码被加密</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保证用户和网站安全 </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pic>
        <p:nvPicPr>
          <p:cNvPr id="11" name="Picture 25"/>
          <p:cNvPicPr>
            <a:picLocks noChangeAspect="1"/>
          </p:cNvPicPr>
          <p:nvPr/>
        </p:nvPicPr>
        <p:blipFill>
          <a:blip r:embed="rId1"/>
          <a:stretch>
            <a:fillRect/>
          </a:stretch>
        </p:blipFill>
        <p:spPr>
          <a:xfrm>
            <a:off x="-446394" y="-747464"/>
            <a:ext cx="10081120" cy="7845910"/>
          </a:xfrm>
          <a:prstGeom prst="rect">
            <a:avLst/>
          </a:prstGeom>
        </p:spPr>
      </p:pic>
      <p:sp>
        <p:nvSpPr>
          <p:cNvPr id="15" name="TextBox 11"/>
          <p:cNvSpPr txBox="1"/>
          <p:nvPr/>
        </p:nvSpPr>
        <p:spPr>
          <a:xfrm>
            <a:off x="9299562" y="2026564"/>
            <a:ext cx="6696744" cy="910955"/>
          </a:xfrm>
          <a:prstGeom prst="rect">
            <a:avLst/>
          </a:prstGeom>
          <a:noFill/>
        </p:spPr>
        <p:txBody>
          <a:bodyPr wrap="square" rtlCol="0">
            <a:spAutoFit/>
          </a:bodyPr>
          <a:lstStyle/>
          <a:p>
            <a:pPr>
              <a:lnSpc>
                <a:spcPct val="150000"/>
              </a:lnSpc>
            </a:pPr>
            <a:r>
              <a:rPr lang="zh-CN" altLang="en-US" sz="4000" spc="300" dirty="0">
                <a:latin typeface="微软雅黑 Light" panose="020B0502040204020203" pitchFamily="34" charset="-122"/>
                <a:ea typeface="微软雅黑 Light" panose="020B0502040204020203" pitchFamily="34" charset="-122"/>
                <a:cs typeface="Open Sans" pitchFamily="34" charset="0"/>
              </a:rPr>
              <a:t>安全</a:t>
            </a:r>
            <a:endParaRPr lang="en-US" altLang="zh-CN" sz="40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8868422" y="2097036"/>
            <a:ext cx="1952079" cy="1228666"/>
            <a:chOff x="7240696" y="-282948"/>
            <a:chExt cx="1952079" cy="1228666"/>
          </a:xfrm>
        </p:grpSpPr>
        <p:cxnSp>
          <p:nvCxnSpPr>
            <p:cNvPr id="17" name="直接连接符 16"/>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240696" y="-282948"/>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4" name="图片 13" descr="图片包含 屏幕截图&#10;&#10;自动生成的说明"/>
          <p:cNvPicPr>
            <a:picLocks noChangeAspect="1"/>
          </p:cNvPicPr>
          <p:nvPr/>
        </p:nvPicPr>
        <p:blipFill rotWithShape="1">
          <a:blip r:embed="rId2" cstate="print">
            <a:extLst>
              <a:ext uri="{28A0092B-C50C-407E-A947-70E740481C1C}">
                <a14:useLocalDpi xmlns:a14="http://schemas.microsoft.com/office/drawing/2010/main" val="0"/>
              </a:ext>
            </a:extLst>
          </a:blip>
          <a:srcRect r="26253" b="28937"/>
          <a:stretch>
            <a:fillRect/>
          </a:stretch>
        </p:blipFill>
        <p:spPr>
          <a:xfrm>
            <a:off x="1181617" y="807014"/>
            <a:ext cx="6719846" cy="4047092"/>
          </a:xfrm>
          <a:prstGeom prst="rect">
            <a:avLst/>
          </a:prstGeom>
        </p:spPr>
      </p:pic>
      <p:sp>
        <p:nvSpPr>
          <p:cNvPr id="19" name="矩形 18"/>
          <p:cNvSpPr/>
          <p:nvPr/>
        </p:nvSpPr>
        <p:spPr>
          <a:xfrm>
            <a:off x="9407574" y="678052"/>
            <a:ext cx="2159566" cy="369332"/>
          </a:xfrm>
          <a:prstGeom prst="rect">
            <a:avLst/>
          </a:prstGeom>
        </p:spPr>
        <p:txBody>
          <a:bodyPr wrap="none">
            <a:spAutoFit/>
          </a:bodyPr>
          <a:lstStyle/>
          <a:p>
            <a:r>
              <a:rPr lang="zh-CN" altLang="en-US" b="1" dirty="0"/>
              <a:t>非功能需求 之 安全</a:t>
            </a:r>
            <a:endParaRPr lang="zh-CN" altLang="en-US"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601538"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5556709" y="5022436"/>
            <a:ext cx="6696744" cy="1424942"/>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未登录用户</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无论在点击导航栏或是直接输入功能页</a:t>
            </a:r>
            <a:r>
              <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URL</a:t>
            </a: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时都会被提示需要登录 返回主页 </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grpSp>
        <p:nvGrpSpPr>
          <p:cNvPr id="10" name="组合 9"/>
          <p:cNvGrpSpPr/>
          <p:nvPr/>
        </p:nvGrpSpPr>
        <p:grpSpPr>
          <a:xfrm>
            <a:off x="-446394" y="-747464"/>
            <a:ext cx="10081120" cy="7845910"/>
            <a:chOff x="-446394" y="-603448"/>
            <a:chExt cx="10081120" cy="7845910"/>
          </a:xfrm>
        </p:grpSpPr>
        <p:pic>
          <p:nvPicPr>
            <p:cNvPr id="11" name="Picture 25"/>
            <p:cNvPicPr>
              <a:picLocks noChangeAspect="1"/>
            </p:cNvPicPr>
            <p:nvPr/>
          </p:nvPicPr>
          <p:blipFill>
            <a:blip r:embed="rId1"/>
            <a:stretch>
              <a:fillRect/>
            </a:stretch>
          </p:blipFill>
          <p:spPr>
            <a:xfrm>
              <a:off x="-446394" y="-603448"/>
              <a:ext cx="10081120" cy="784591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8446" y="908721"/>
              <a:ext cx="6682934" cy="4050896"/>
            </a:xfrm>
            <a:prstGeom prst="rect">
              <a:avLst/>
            </a:prstGeom>
          </p:spPr>
        </p:pic>
      </p:grpSp>
      <p:sp>
        <p:nvSpPr>
          <p:cNvPr id="15" name="TextBox 11"/>
          <p:cNvSpPr txBox="1"/>
          <p:nvPr/>
        </p:nvSpPr>
        <p:spPr>
          <a:xfrm>
            <a:off x="9299562" y="2026564"/>
            <a:ext cx="6696744" cy="910955"/>
          </a:xfrm>
          <a:prstGeom prst="rect">
            <a:avLst/>
          </a:prstGeom>
          <a:noFill/>
        </p:spPr>
        <p:txBody>
          <a:bodyPr wrap="square" rtlCol="0">
            <a:spAutoFit/>
          </a:bodyPr>
          <a:lstStyle/>
          <a:p>
            <a:pPr>
              <a:lnSpc>
                <a:spcPct val="150000"/>
              </a:lnSpc>
            </a:pPr>
            <a:r>
              <a:rPr lang="zh-CN" altLang="en-US" sz="4000" spc="300" dirty="0">
                <a:latin typeface="微软雅黑 Light" panose="020B0502040204020203" pitchFamily="34" charset="-122"/>
                <a:ea typeface="微软雅黑 Light" panose="020B0502040204020203" pitchFamily="34" charset="-122"/>
                <a:cs typeface="Open Sans" pitchFamily="34" charset="0"/>
              </a:rPr>
              <a:t>安全</a:t>
            </a:r>
            <a:endParaRPr lang="en-US" altLang="zh-CN" sz="40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8868422" y="2097036"/>
            <a:ext cx="1952079" cy="1228666"/>
            <a:chOff x="7240696" y="-282948"/>
            <a:chExt cx="1952079" cy="1228666"/>
          </a:xfrm>
        </p:grpSpPr>
        <p:cxnSp>
          <p:nvCxnSpPr>
            <p:cNvPr id="17" name="直接连接符 16"/>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240696" y="-282948"/>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9407574" y="678052"/>
            <a:ext cx="2159566" cy="369332"/>
          </a:xfrm>
          <a:prstGeom prst="rect">
            <a:avLst/>
          </a:prstGeom>
        </p:spPr>
        <p:txBody>
          <a:bodyPr wrap="none">
            <a:spAutoFit/>
          </a:bodyPr>
          <a:lstStyle/>
          <a:p>
            <a:r>
              <a:rPr lang="zh-CN" altLang="en-US" b="1" dirty="0"/>
              <a:t>非功能需求 之 安全</a:t>
            </a:r>
            <a:endParaRPr lang="zh-CN" altLang="en-US"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8327454" y="4555701"/>
            <a:ext cx="6121067" cy="963277"/>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主页设置文字动画</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使页面更丰富</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grpSp>
        <p:nvGrpSpPr>
          <p:cNvPr id="10" name="组合 9"/>
          <p:cNvGrpSpPr/>
          <p:nvPr/>
        </p:nvGrpSpPr>
        <p:grpSpPr>
          <a:xfrm>
            <a:off x="-446394" y="-747464"/>
            <a:ext cx="10081120" cy="7845910"/>
            <a:chOff x="-446394" y="-603448"/>
            <a:chExt cx="10081120" cy="7845910"/>
          </a:xfrm>
        </p:grpSpPr>
        <p:pic>
          <p:nvPicPr>
            <p:cNvPr id="11" name="Picture 25"/>
            <p:cNvPicPr>
              <a:picLocks noChangeAspect="1"/>
            </p:cNvPicPr>
            <p:nvPr/>
          </p:nvPicPr>
          <p:blipFill>
            <a:blip r:embed="rId1"/>
            <a:stretch>
              <a:fillRect/>
            </a:stretch>
          </p:blipFill>
          <p:spPr>
            <a:xfrm>
              <a:off x="-446394" y="-603448"/>
              <a:ext cx="10081120" cy="784591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6604" y="1029830"/>
              <a:ext cx="6696743" cy="3880049"/>
            </a:xfrm>
            <a:prstGeom prst="rect">
              <a:avLst/>
            </a:prstGeom>
          </p:spPr>
        </p:pic>
      </p:grpSp>
      <p:sp>
        <p:nvSpPr>
          <p:cNvPr id="15" name="TextBox 11"/>
          <p:cNvSpPr txBox="1"/>
          <p:nvPr/>
        </p:nvSpPr>
        <p:spPr>
          <a:xfrm>
            <a:off x="9299562" y="2026564"/>
            <a:ext cx="6696744" cy="910955"/>
          </a:xfrm>
          <a:prstGeom prst="rect">
            <a:avLst/>
          </a:prstGeom>
          <a:noFill/>
        </p:spPr>
        <p:txBody>
          <a:bodyPr wrap="square" rtlCol="0">
            <a:spAutoFit/>
          </a:bodyPr>
          <a:lstStyle/>
          <a:p>
            <a:pPr>
              <a:lnSpc>
                <a:spcPct val="150000"/>
              </a:lnSpc>
            </a:pPr>
            <a:r>
              <a:rPr lang="zh-CN" altLang="en-US" sz="4000" spc="300" dirty="0">
                <a:latin typeface="微软雅黑 Light" panose="020B0502040204020203" pitchFamily="34" charset="-122"/>
                <a:ea typeface="微软雅黑 Light" panose="020B0502040204020203" pitchFamily="34" charset="-122"/>
                <a:cs typeface="Open Sans" pitchFamily="34" charset="0"/>
              </a:rPr>
              <a:t>美观</a:t>
            </a:r>
            <a:endParaRPr lang="en-US" altLang="zh-CN" sz="40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8868422" y="2097036"/>
            <a:ext cx="1952079" cy="1228666"/>
            <a:chOff x="7240696" y="-282948"/>
            <a:chExt cx="1952079" cy="1228666"/>
          </a:xfrm>
        </p:grpSpPr>
        <p:cxnSp>
          <p:nvCxnSpPr>
            <p:cNvPr id="17" name="直接连接符 16"/>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240696" y="-282948"/>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1" name="矩形 20"/>
          <p:cNvSpPr/>
          <p:nvPr/>
        </p:nvSpPr>
        <p:spPr>
          <a:xfrm>
            <a:off x="9407574" y="678052"/>
            <a:ext cx="2159566" cy="369332"/>
          </a:xfrm>
          <a:prstGeom prst="rect">
            <a:avLst/>
          </a:prstGeom>
        </p:spPr>
        <p:txBody>
          <a:bodyPr wrap="none">
            <a:spAutoFit/>
          </a:bodyPr>
          <a:lstStyle/>
          <a:p>
            <a:r>
              <a:rPr lang="zh-CN" altLang="en-US" b="1" dirty="0"/>
              <a:t>非功能需求 之 美观</a:t>
            </a:r>
            <a:endParaRPr lang="zh-CN" altLang="en-US"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6794093" y="5661248"/>
            <a:ext cx="6696744" cy="963277"/>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登录界面设置输入框弹跳效果</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增加网站趣味性</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grpSp>
        <p:nvGrpSpPr>
          <p:cNvPr id="10" name="组合 9"/>
          <p:cNvGrpSpPr/>
          <p:nvPr/>
        </p:nvGrpSpPr>
        <p:grpSpPr>
          <a:xfrm>
            <a:off x="-446394" y="-747464"/>
            <a:ext cx="10081120" cy="7845910"/>
            <a:chOff x="-446394" y="-603448"/>
            <a:chExt cx="10081120" cy="7845910"/>
          </a:xfrm>
        </p:grpSpPr>
        <p:pic>
          <p:nvPicPr>
            <p:cNvPr id="11" name="Picture 25"/>
            <p:cNvPicPr>
              <a:picLocks noChangeAspect="1"/>
            </p:cNvPicPr>
            <p:nvPr/>
          </p:nvPicPr>
          <p:blipFill>
            <a:blip r:embed="rId1"/>
            <a:stretch>
              <a:fillRect/>
            </a:stretch>
          </p:blipFill>
          <p:spPr>
            <a:xfrm>
              <a:off x="-446394" y="-603448"/>
              <a:ext cx="10081120" cy="784591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6604" y="1029830"/>
              <a:ext cx="6696744" cy="3880049"/>
            </a:xfrm>
            <a:prstGeom prst="rect">
              <a:avLst/>
            </a:prstGeom>
          </p:spPr>
        </p:pic>
      </p:grpSp>
      <p:sp>
        <p:nvSpPr>
          <p:cNvPr id="15" name="TextBox 11"/>
          <p:cNvSpPr txBox="1"/>
          <p:nvPr/>
        </p:nvSpPr>
        <p:spPr>
          <a:xfrm>
            <a:off x="9299562" y="2026564"/>
            <a:ext cx="6696744" cy="910955"/>
          </a:xfrm>
          <a:prstGeom prst="rect">
            <a:avLst/>
          </a:prstGeom>
          <a:noFill/>
        </p:spPr>
        <p:txBody>
          <a:bodyPr wrap="square" rtlCol="0">
            <a:spAutoFit/>
          </a:bodyPr>
          <a:lstStyle/>
          <a:p>
            <a:pPr>
              <a:lnSpc>
                <a:spcPct val="150000"/>
              </a:lnSpc>
            </a:pPr>
            <a:r>
              <a:rPr lang="zh-CN" altLang="en-US" sz="4000" spc="300" dirty="0">
                <a:latin typeface="微软雅黑 Light" panose="020B0502040204020203" pitchFamily="34" charset="-122"/>
                <a:ea typeface="微软雅黑 Light" panose="020B0502040204020203" pitchFamily="34" charset="-122"/>
                <a:cs typeface="Open Sans" pitchFamily="34" charset="0"/>
              </a:rPr>
              <a:t>美观</a:t>
            </a:r>
            <a:endParaRPr lang="en-US" altLang="zh-CN" sz="40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8868422" y="2097036"/>
            <a:ext cx="1952079" cy="1228666"/>
            <a:chOff x="7240696" y="-282948"/>
            <a:chExt cx="1952079" cy="1228666"/>
          </a:xfrm>
        </p:grpSpPr>
        <p:cxnSp>
          <p:nvCxnSpPr>
            <p:cNvPr id="17" name="直接连接符 16"/>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240696" y="-282948"/>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9407574" y="678052"/>
            <a:ext cx="2159566" cy="369332"/>
          </a:xfrm>
          <a:prstGeom prst="rect">
            <a:avLst/>
          </a:prstGeom>
        </p:spPr>
        <p:txBody>
          <a:bodyPr wrap="none">
            <a:spAutoFit/>
          </a:bodyPr>
          <a:lstStyle/>
          <a:p>
            <a:r>
              <a:rPr lang="zh-CN" altLang="en-US" b="1" dirty="0"/>
              <a:t>非功能需求 之 美观</a:t>
            </a:r>
            <a:endParaRPr lang="zh-CN" altLang="en-US"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8327454" y="4555701"/>
            <a:ext cx="6121067" cy="1424942"/>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功能按钮的位置明显</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样式醒目</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便于用户使用</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pic>
        <p:nvPicPr>
          <p:cNvPr id="11" name="Picture 25"/>
          <p:cNvPicPr>
            <a:picLocks noChangeAspect="1"/>
          </p:cNvPicPr>
          <p:nvPr/>
        </p:nvPicPr>
        <p:blipFill>
          <a:blip r:embed="rId1"/>
          <a:stretch>
            <a:fillRect/>
          </a:stretch>
        </p:blipFill>
        <p:spPr>
          <a:xfrm>
            <a:off x="-446394" y="-747464"/>
            <a:ext cx="10081120" cy="7845910"/>
          </a:xfrm>
          <a:prstGeom prst="rect">
            <a:avLst/>
          </a:prstGeom>
        </p:spPr>
      </p:pic>
      <p:sp>
        <p:nvSpPr>
          <p:cNvPr id="15" name="TextBox 11"/>
          <p:cNvSpPr txBox="1"/>
          <p:nvPr/>
        </p:nvSpPr>
        <p:spPr>
          <a:xfrm>
            <a:off x="9299562" y="2026564"/>
            <a:ext cx="6696744" cy="910955"/>
          </a:xfrm>
          <a:prstGeom prst="rect">
            <a:avLst/>
          </a:prstGeom>
          <a:noFill/>
        </p:spPr>
        <p:txBody>
          <a:bodyPr wrap="square" rtlCol="0">
            <a:spAutoFit/>
          </a:bodyPr>
          <a:lstStyle/>
          <a:p>
            <a:pPr>
              <a:lnSpc>
                <a:spcPct val="150000"/>
              </a:lnSpc>
            </a:pPr>
            <a:r>
              <a:rPr lang="zh-CN" altLang="en-US" sz="4000" spc="300" dirty="0">
                <a:latin typeface="微软雅黑 Light" panose="020B0502040204020203" pitchFamily="34" charset="-122"/>
                <a:ea typeface="微软雅黑 Light" panose="020B0502040204020203" pitchFamily="34" charset="-122"/>
                <a:cs typeface="Open Sans" pitchFamily="34" charset="0"/>
              </a:rPr>
              <a:t>友好</a:t>
            </a:r>
            <a:endParaRPr lang="en-US" altLang="zh-CN" sz="40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8868422" y="2097036"/>
            <a:ext cx="1952079" cy="1228666"/>
            <a:chOff x="7240696" y="-282948"/>
            <a:chExt cx="1952079" cy="1228666"/>
          </a:xfrm>
        </p:grpSpPr>
        <p:cxnSp>
          <p:nvCxnSpPr>
            <p:cNvPr id="17" name="直接连接符 16"/>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240696" y="-282948"/>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1" name="矩形 20"/>
          <p:cNvSpPr/>
          <p:nvPr/>
        </p:nvSpPr>
        <p:spPr>
          <a:xfrm>
            <a:off x="9407574" y="678052"/>
            <a:ext cx="2159566" cy="369332"/>
          </a:xfrm>
          <a:prstGeom prst="rect">
            <a:avLst/>
          </a:prstGeom>
        </p:spPr>
        <p:txBody>
          <a:bodyPr wrap="none">
            <a:spAutoFit/>
          </a:bodyPr>
          <a:lstStyle/>
          <a:p>
            <a:r>
              <a:rPr lang="zh-CN" altLang="en-US" b="1" dirty="0"/>
              <a:t>非功能需求 之 美观</a:t>
            </a:r>
            <a:endParaRPr lang="zh-CN" altLang="en-US" b="1" dirty="0">
              <a:solidFill>
                <a:srgbClr val="C00000"/>
              </a:solidFill>
            </a:endParaRPr>
          </a:p>
        </p:txBody>
      </p:sp>
      <p:pic>
        <p:nvPicPr>
          <p:cNvPr id="5" name="图片 4"/>
          <p:cNvPicPr>
            <a:picLocks noChangeAspect="1"/>
          </p:cNvPicPr>
          <p:nvPr/>
        </p:nvPicPr>
        <p:blipFill>
          <a:blip r:embed="rId2"/>
          <a:stretch>
            <a:fillRect/>
          </a:stretch>
        </p:blipFill>
        <p:spPr>
          <a:xfrm>
            <a:off x="1291954" y="717734"/>
            <a:ext cx="6576139" cy="42307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8327454" y="4555701"/>
            <a:ext cx="6121067" cy="963277"/>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允许隐藏不被选中图像</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显示更清晰</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grpSp>
        <p:nvGrpSpPr>
          <p:cNvPr id="10" name="组合 9"/>
          <p:cNvGrpSpPr/>
          <p:nvPr/>
        </p:nvGrpSpPr>
        <p:grpSpPr>
          <a:xfrm>
            <a:off x="-446394" y="-747464"/>
            <a:ext cx="10081120" cy="7845910"/>
            <a:chOff x="-446394" y="-603448"/>
            <a:chExt cx="10081120" cy="7845910"/>
          </a:xfrm>
        </p:grpSpPr>
        <p:pic>
          <p:nvPicPr>
            <p:cNvPr id="11" name="Picture 25"/>
            <p:cNvPicPr>
              <a:picLocks noChangeAspect="1"/>
            </p:cNvPicPr>
            <p:nvPr/>
          </p:nvPicPr>
          <p:blipFill>
            <a:blip r:embed="rId1"/>
            <a:stretch>
              <a:fillRect/>
            </a:stretch>
          </p:blipFill>
          <p:spPr>
            <a:xfrm>
              <a:off x="-446394" y="-603448"/>
              <a:ext cx="10081120" cy="784591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8662" y="949809"/>
              <a:ext cx="6648862" cy="4030243"/>
            </a:xfrm>
            <a:prstGeom prst="rect">
              <a:avLst/>
            </a:prstGeom>
          </p:spPr>
        </p:pic>
      </p:grpSp>
      <p:sp>
        <p:nvSpPr>
          <p:cNvPr id="15" name="TextBox 11"/>
          <p:cNvSpPr txBox="1"/>
          <p:nvPr/>
        </p:nvSpPr>
        <p:spPr>
          <a:xfrm>
            <a:off x="9299562" y="2026564"/>
            <a:ext cx="6696744" cy="910955"/>
          </a:xfrm>
          <a:prstGeom prst="rect">
            <a:avLst/>
          </a:prstGeom>
          <a:noFill/>
        </p:spPr>
        <p:txBody>
          <a:bodyPr wrap="square" rtlCol="0">
            <a:spAutoFit/>
          </a:bodyPr>
          <a:lstStyle/>
          <a:p>
            <a:pPr>
              <a:lnSpc>
                <a:spcPct val="150000"/>
              </a:lnSpc>
            </a:pPr>
            <a:r>
              <a:rPr lang="zh-CN" altLang="en-US" sz="4000" spc="300" dirty="0">
                <a:latin typeface="微软雅黑 Light" panose="020B0502040204020203" pitchFamily="34" charset="-122"/>
                <a:ea typeface="微软雅黑 Light" panose="020B0502040204020203" pitchFamily="34" charset="-122"/>
                <a:cs typeface="Open Sans" pitchFamily="34" charset="0"/>
              </a:rPr>
              <a:t>友好</a:t>
            </a:r>
            <a:endParaRPr lang="en-US" altLang="zh-CN" sz="40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8868422" y="2097036"/>
            <a:ext cx="1952079" cy="1228666"/>
            <a:chOff x="7240696" y="-282948"/>
            <a:chExt cx="1952079" cy="1228666"/>
          </a:xfrm>
        </p:grpSpPr>
        <p:cxnSp>
          <p:nvCxnSpPr>
            <p:cNvPr id="17" name="直接连接符 16"/>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240696" y="-282948"/>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1" name="矩形 20"/>
          <p:cNvSpPr/>
          <p:nvPr/>
        </p:nvSpPr>
        <p:spPr>
          <a:xfrm>
            <a:off x="9407574" y="678052"/>
            <a:ext cx="2159566" cy="369332"/>
          </a:xfrm>
          <a:prstGeom prst="rect">
            <a:avLst/>
          </a:prstGeom>
        </p:spPr>
        <p:txBody>
          <a:bodyPr wrap="none">
            <a:spAutoFit/>
          </a:bodyPr>
          <a:lstStyle/>
          <a:p>
            <a:r>
              <a:rPr lang="zh-CN" altLang="en-US" b="1" dirty="0"/>
              <a:t>非功能需求 之 友好</a:t>
            </a:r>
            <a:endParaRPr lang="zh-CN" altLang="en-US"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8543865" y="4562071"/>
            <a:ext cx="6696744" cy="1424942"/>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页面尺寸过小时</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a:t>
            </a: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导航栏可以伸缩</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a:t>
            </a: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或被收起</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grpSp>
        <p:nvGrpSpPr>
          <p:cNvPr id="10" name="组合 9"/>
          <p:cNvGrpSpPr/>
          <p:nvPr/>
        </p:nvGrpSpPr>
        <p:grpSpPr>
          <a:xfrm>
            <a:off x="-446394" y="-747464"/>
            <a:ext cx="10081120" cy="7845910"/>
            <a:chOff x="-446394" y="-603448"/>
            <a:chExt cx="10081120" cy="7845910"/>
          </a:xfrm>
        </p:grpSpPr>
        <p:pic>
          <p:nvPicPr>
            <p:cNvPr id="11" name="Picture 25"/>
            <p:cNvPicPr>
              <a:picLocks noChangeAspect="1"/>
            </p:cNvPicPr>
            <p:nvPr/>
          </p:nvPicPr>
          <p:blipFill>
            <a:blip r:embed="rId1"/>
            <a:stretch>
              <a:fillRect/>
            </a:stretch>
          </p:blipFill>
          <p:spPr>
            <a:xfrm>
              <a:off x="-446394" y="-603448"/>
              <a:ext cx="10081120" cy="784591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698" y="958371"/>
              <a:ext cx="6632176" cy="3880049"/>
            </a:xfrm>
            <a:prstGeom prst="rect">
              <a:avLst/>
            </a:prstGeom>
          </p:spPr>
        </p:pic>
      </p:grpSp>
      <p:sp>
        <p:nvSpPr>
          <p:cNvPr id="15" name="TextBox 11"/>
          <p:cNvSpPr txBox="1"/>
          <p:nvPr/>
        </p:nvSpPr>
        <p:spPr>
          <a:xfrm>
            <a:off x="9299562" y="2026564"/>
            <a:ext cx="6696744" cy="910955"/>
          </a:xfrm>
          <a:prstGeom prst="rect">
            <a:avLst/>
          </a:prstGeom>
          <a:noFill/>
        </p:spPr>
        <p:txBody>
          <a:bodyPr wrap="square" rtlCol="0">
            <a:spAutoFit/>
          </a:bodyPr>
          <a:lstStyle/>
          <a:p>
            <a:pPr>
              <a:lnSpc>
                <a:spcPct val="150000"/>
              </a:lnSpc>
            </a:pPr>
            <a:r>
              <a:rPr lang="zh-CN" altLang="en-US" sz="4000" spc="300" dirty="0">
                <a:latin typeface="微软雅黑 Light" panose="020B0502040204020203" pitchFamily="34" charset="-122"/>
                <a:ea typeface="微软雅黑 Light" panose="020B0502040204020203" pitchFamily="34" charset="-122"/>
                <a:cs typeface="Open Sans" pitchFamily="34" charset="0"/>
              </a:rPr>
              <a:t>兼容</a:t>
            </a:r>
            <a:endParaRPr lang="en-US" altLang="zh-CN" sz="40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8868422" y="2097036"/>
            <a:ext cx="1952079" cy="1228666"/>
            <a:chOff x="7240696" y="-282948"/>
            <a:chExt cx="1952079" cy="1228666"/>
          </a:xfrm>
        </p:grpSpPr>
        <p:cxnSp>
          <p:nvCxnSpPr>
            <p:cNvPr id="17" name="直接连接符 16"/>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240696" y="-282948"/>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9407574" y="678052"/>
            <a:ext cx="2159566" cy="369332"/>
          </a:xfrm>
          <a:prstGeom prst="rect">
            <a:avLst/>
          </a:prstGeom>
        </p:spPr>
        <p:txBody>
          <a:bodyPr wrap="none">
            <a:spAutoFit/>
          </a:bodyPr>
          <a:lstStyle/>
          <a:p>
            <a:r>
              <a:rPr lang="zh-CN" altLang="en-US" b="1" dirty="0"/>
              <a:t>非功能需求 之 兼容</a:t>
            </a:r>
            <a:endParaRPr lang="zh-CN" altLang="en-US"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457522" y="4149080"/>
            <a:ext cx="13105456" cy="288032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7110439" y="4779782"/>
            <a:ext cx="6696744" cy="1424942"/>
          </a:xfrm>
          <a:prstGeom prst="rect">
            <a:avLst/>
          </a:prstGeom>
          <a:noFill/>
        </p:spPr>
        <p:txBody>
          <a:bodyPr wrap="square" rtlCol="0">
            <a:spAutoFit/>
          </a:bodyPr>
          <a:lstStyle/>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兼容各种常用浏览器</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Chrome/Edge/IE10/360/</a:t>
            </a: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火狐</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2000" spc="300" dirty="0">
                <a:solidFill>
                  <a:schemeClr val="bg1"/>
                </a:solidFill>
                <a:latin typeface="微软雅黑 Light" panose="020B0502040204020203" pitchFamily="34" charset="-122"/>
                <a:ea typeface="微软雅黑 Light" panose="020B0502040204020203" pitchFamily="34" charset="-122"/>
                <a:cs typeface="Open Sans" pitchFamily="34" charset="0"/>
              </a:rPr>
              <a:t>          移动端也可以正常使用</a:t>
            </a:r>
            <a:endParaRPr lang="en-US" altLang="zh-CN" sz="2000"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15" name="TextBox 11"/>
          <p:cNvSpPr txBox="1"/>
          <p:nvPr/>
        </p:nvSpPr>
        <p:spPr>
          <a:xfrm>
            <a:off x="9299562" y="2026564"/>
            <a:ext cx="6696744" cy="910955"/>
          </a:xfrm>
          <a:prstGeom prst="rect">
            <a:avLst/>
          </a:prstGeom>
          <a:noFill/>
        </p:spPr>
        <p:txBody>
          <a:bodyPr wrap="square" rtlCol="0">
            <a:spAutoFit/>
          </a:bodyPr>
          <a:lstStyle/>
          <a:p>
            <a:pPr>
              <a:lnSpc>
                <a:spcPct val="150000"/>
              </a:lnSpc>
            </a:pPr>
            <a:r>
              <a:rPr lang="zh-CN" altLang="en-US" sz="4000" spc="300" dirty="0">
                <a:latin typeface="微软雅黑 Light" panose="020B0502040204020203" pitchFamily="34" charset="-122"/>
                <a:ea typeface="微软雅黑 Light" panose="020B0502040204020203" pitchFamily="34" charset="-122"/>
                <a:cs typeface="Open Sans" pitchFamily="34" charset="0"/>
              </a:rPr>
              <a:t>兼容</a:t>
            </a:r>
            <a:endParaRPr lang="en-US" altLang="zh-CN" sz="4000" spc="300" dirty="0">
              <a:latin typeface="微软雅黑 Light" panose="020B0502040204020203" pitchFamily="34" charset="-122"/>
              <a:ea typeface="微软雅黑 Light" panose="020B0502040204020203" pitchFamily="34" charset="-122"/>
              <a:cs typeface="Open Sans" pitchFamily="34" charset="0"/>
            </a:endParaRPr>
          </a:p>
        </p:txBody>
      </p:sp>
      <p:grpSp>
        <p:nvGrpSpPr>
          <p:cNvPr id="16" name="组合 15"/>
          <p:cNvGrpSpPr/>
          <p:nvPr/>
        </p:nvGrpSpPr>
        <p:grpSpPr>
          <a:xfrm flipH="1">
            <a:off x="8868422" y="2097036"/>
            <a:ext cx="1952079" cy="1228666"/>
            <a:chOff x="7240696" y="-282948"/>
            <a:chExt cx="1952079" cy="1228666"/>
          </a:xfrm>
        </p:grpSpPr>
        <p:cxnSp>
          <p:nvCxnSpPr>
            <p:cNvPr id="17" name="直接连接符 16"/>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240696" y="-282948"/>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163011" y="-243408"/>
            <a:ext cx="7673002" cy="9196718"/>
            <a:chOff x="-163011" y="-243408"/>
            <a:chExt cx="7673002" cy="9196718"/>
          </a:xfrm>
        </p:grpSpPr>
        <p:grpSp>
          <p:nvGrpSpPr>
            <p:cNvPr id="23" name="组合 22"/>
            <p:cNvGrpSpPr/>
            <p:nvPr/>
          </p:nvGrpSpPr>
          <p:grpSpPr>
            <a:xfrm>
              <a:off x="2325415" y="-243408"/>
              <a:ext cx="5184576" cy="8112798"/>
              <a:chOff x="2325415" y="-243408"/>
              <a:chExt cx="5184576" cy="8112798"/>
            </a:xfrm>
          </p:grpSpPr>
          <p:pic>
            <p:nvPicPr>
              <p:cNvPr id="20" name="Picture 46" descr="iPhone6_mockup_front_white.png"/>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2325415" y="-243408"/>
                <a:ext cx="5184576" cy="8112798"/>
              </a:xfrm>
              <a:prstGeom prst="rect">
                <a:avLst/>
              </a:prstGeom>
            </p:spPr>
          </p:pic>
          <p:pic>
            <p:nvPicPr>
              <p:cNvPr id="21" name="图片 20" descr="图片包含 建筑物, 室内&#10;&#10;自动生成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905" y="1034855"/>
                <a:ext cx="3127341" cy="5490489"/>
              </a:xfrm>
              <a:prstGeom prst="rect">
                <a:avLst/>
              </a:prstGeom>
            </p:spPr>
          </p:pic>
        </p:grpSp>
        <p:grpSp>
          <p:nvGrpSpPr>
            <p:cNvPr id="22" name="组合 21"/>
            <p:cNvGrpSpPr/>
            <p:nvPr/>
          </p:nvGrpSpPr>
          <p:grpSpPr>
            <a:xfrm>
              <a:off x="-163011" y="840512"/>
              <a:ext cx="5184576" cy="8112798"/>
              <a:chOff x="-163011" y="840512"/>
              <a:chExt cx="5184576" cy="8112798"/>
            </a:xfrm>
          </p:grpSpPr>
          <p:pic>
            <p:nvPicPr>
              <p:cNvPr id="19" name="Picture 46" descr="iPhone6_mockup_front_white.png"/>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163011" y="840512"/>
                <a:ext cx="5184576" cy="8112798"/>
              </a:xfrm>
              <a:prstGeom prst="rect">
                <a:avLst/>
              </a:prstGeom>
            </p:spPr>
          </p:pic>
          <p:pic>
            <p:nvPicPr>
              <p:cNvPr id="13" name="图片 12" descr="图片包含 屏幕截图&#10;&#10;自动生成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714" y="2098713"/>
                <a:ext cx="3150266" cy="5603272"/>
              </a:xfrm>
              <a:prstGeom prst="rect">
                <a:avLst/>
              </a:prstGeom>
            </p:spPr>
          </p:pic>
        </p:grpSp>
      </p:grpSp>
      <p:sp>
        <p:nvSpPr>
          <p:cNvPr id="26" name="矩形 25"/>
          <p:cNvSpPr/>
          <p:nvPr/>
        </p:nvSpPr>
        <p:spPr>
          <a:xfrm>
            <a:off x="9407574" y="678052"/>
            <a:ext cx="2159566" cy="369332"/>
          </a:xfrm>
          <a:prstGeom prst="rect">
            <a:avLst/>
          </a:prstGeom>
        </p:spPr>
        <p:txBody>
          <a:bodyPr wrap="none">
            <a:spAutoFit/>
          </a:bodyPr>
          <a:lstStyle/>
          <a:p>
            <a:r>
              <a:rPr lang="zh-CN" altLang="en-US" b="1" dirty="0"/>
              <a:t>非功能需求 之 兼容</a:t>
            </a:r>
            <a:endParaRPr lang="zh-CN" altLang="en-US"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42"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49765" y="4137263"/>
            <a:ext cx="1619354" cy="646331"/>
          </a:xfrm>
          <a:prstGeom prst="rect">
            <a:avLst/>
          </a:prstGeom>
          <a:noFill/>
        </p:spPr>
        <p:txBody>
          <a:bodyPr wrap="none" rtlCol="0">
            <a:spAutoFit/>
          </a:bodyPr>
          <a:lstStyle/>
          <a:p>
            <a:r>
              <a:rPr lang="en-US" altLang="zh-CN" sz="3600" spc="300" dirty="0">
                <a:solidFill>
                  <a:schemeClr val="tx1">
                    <a:lumMod val="85000"/>
                    <a:lumOff val="15000"/>
                  </a:schemeClr>
                </a:solidFill>
                <a:latin typeface="造字工房尚雅体演示版常规体" pitchFamily="50" charset="-122"/>
                <a:ea typeface="造字工房尚雅体演示版常规体" pitchFamily="50" charset="-122"/>
              </a:rPr>
              <a:t>PART</a:t>
            </a:r>
            <a:endParaRPr lang="en-US" altLang="zh-CN" sz="3600" spc="300" dirty="0">
              <a:solidFill>
                <a:schemeClr val="tx1">
                  <a:lumMod val="85000"/>
                  <a:lumOff val="15000"/>
                </a:schemeClr>
              </a:solidFill>
              <a:latin typeface="造字工房尚雅体演示版常规体" pitchFamily="50" charset="-122"/>
              <a:ea typeface="造字工房尚雅体演示版常规体" pitchFamily="50" charset="-122"/>
            </a:endParaRPr>
          </a:p>
        </p:txBody>
      </p:sp>
      <p:sp>
        <p:nvSpPr>
          <p:cNvPr id="12" name="等腰三角形 11"/>
          <p:cNvSpPr/>
          <p:nvPr/>
        </p:nvSpPr>
        <p:spPr>
          <a:xfrm rot="512239">
            <a:off x="3477837" y="3538931"/>
            <a:ext cx="314715" cy="2713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20371609">
            <a:off x="3995378" y="3751964"/>
            <a:ext cx="157357" cy="13565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20371609">
            <a:off x="3124426" y="3774407"/>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3761573">
            <a:off x="2621230" y="3463058"/>
            <a:ext cx="588992" cy="40397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20371609">
            <a:off x="3987995" y="3447181"/>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2958273" y="2074407"/>
            <a:ext cx="797013" cy="1569660"/>
          </a:xfrm>
          <a:prstGeom prst="rect">
            <a:avLst/>
          </a:prstGeom>
          <a:noFill/>
        </p:spPr>
        <p:txBody>
          <a:bodyPr wrap="none" rtlCol="0">
            <a:spAutoFit/>
          </a:bodyPr>
          <a:lstStyle/>
          <a:p>
            <a:r>
              <a:rPr lang="en-US" altLang="zh-CN" sz="9600" b="1" dirty="0">
                <a:solidFill>
                  <a:schemeClr val="tx1">
                    <a:lumMod val="85000"/>
                    <a:lumOff val="15000"/>
                  </a:schemeClr>
                </a:solidFill>
                <a:latin typeface="造字工房尚雅体演示版常规体" pitchFamily="50" charset="-122"/>
                <a:ea typeface="造字工房尚雅体演示版常规体" pitchFamily="50" charset="-122"/>
              </a:rPr>
              <a:t>3</a:t>
            </a:r>
            <a:endParaRPr lang="zh-CN" altLang="en-US" sz="9600" b="1" dirty="0">
              <a:solidFill>
                <a:schemeClr val="tx1">
                  <a:lumMod val="85000"/>
                  <a:lumOff val="15000"/>
                </a:schemeClr>
              </a:solidFill>
              <a:latin typeface="造字工房尚雅体演示版常规体" pitchFamily="50" charset="-122"/>
              <a:ea typeface="造字工房尚雅体演示版常规体" pitchFamily="50" charset="-122"/>
            </a:endParaRPr>
          </a:p>
        </p:txBody>
      </p:sp>
      <p:sp>
        <p:nvSpPr>
          <p:cNvPr id="28" name="TextBox 27"/>
          <p:cNvSpPr txBox="1"/>
          <p:nvPr/>
        </p:nvSpPr>
        <p:spPr>
          <a:xfrm>
            <a:off x="6407741" y="2924231"/>
            <a:ext cx="2359941" cy="646331"/>
          </a:xfrm>
          <a:prstGeom prst="rect">
            <a:avLst/>
          </a:prstGeom>
          <a:noFill/>
        </p:spPr>
        <p:txBody>
          <a:bodyPr wrap="none" rtlCol="0">
            <a:spAutoFit/>
          </a:bodyPr>
          <a:lstStyle/>
          <a:p>
            <a:r>
              <a:rPr lang="zh-CN" altLang="en-US" sz="3600" spc="300" dirty="0">
                <a:latin typeface="+mn-ea"/>
              </a:rPr>
              <a:t>技术 方案</a:t>
            </a:r>
            <a:endParaRPr lang="zh-CN" altLang="en-US" sz="3600" spc="300" dirty="0">
              <a:latin typeface="+mn-ea"/>
            </a:endParaRPr>
          </a:p>
        </p:txBody>
      </p:sp>
      <p:cxnSp>
        <p:nvCxnSpPr>
          <p:cNvPr id="33" name="直接连接符 32"/>
          <p:cNvCxnSpPr/>
          <p:nvPr/>
        </p:nvCxnSpPr>
        <p:spPr>
          <a:xfrm flipH="1">
            <a:off x="6067126" y="2638182"/>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082926" y="3247397"/>
            <a:ext cx="654557" cy="5343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8803430" y="2638182"/>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744019" y="3685485"/>
            <a:ext cx="654557" cy="53433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ppt_w</p:attrName>
                                        </p:attrNameLst>
                                      </p:cBhvr>
                                      <p:tavLst>
                                        <p:tav tm="0">
                                          <p:val>
                                            <p:fltVal val="0"/>
                                          </p:val>
                                        </p:tav>
                                        <p:tav tm="100000">
                                          <p:val>
                                            <p:strVal val="#ppt_w"/>
                                          </p:val>
                                        </p:tav>
                                      </p:tavLst>
                                    </p:anim>
                                    <p:anim calcmode="lin" valueType="num">
                                      <p:cBhvr>
                                        <p:cTn id="13" dur="1000" fill="hold"/>
                                        <p:tgtEl>
                                          <p:spTgt spid="15"/>
                                        </p:tgtEl>
                                        <p:attrNameLst>
                                          <p:attrName>ppt_h</p:attrName>
                                        </p:attrNameLst>
                                      </p:cBhvr>
                                      <p:tavLst>
                                        <p:tav tm="0">
                                          <p:val>
                                            <p:fltVal val="0"/>
                                          </p:val>
                                        </p:tav>
                                        <p:tav tm="100000">
                                          <p:val>
                                            <p:strVal val="#ppt_h"/>
                                          </p:val>
                                        </p:tav>
                                      </p:tavLst>
                                    </p:anim>
                                    <p:anim calcmode="lin" valueType="num">
                                      <p:cBhvr>
                                        <p:cTn id="14" dur="1000" fill="hold"/>
                                        <p:tgtEl>
                                          <p:spTgt spid="15"/>
                                        </p:tgtEl>
                                        <p:attrNameLst>
                                          <p:attrName>style.rotation</p:attrName>
                                        </p:attrNameLst>
                                      </p:cBhvr>
                                      <p:tavLst>
                                        <p:tav tm="0">
                                          <p:val>
                                            <p:fltVal val="90"/>
                                          </p:val>
                                        </p:tav>
                                        <p:tav tm="100000">
                                          <p:val>
                                            <p:fltVal val="0"/>
                                          </p:val>
                                        </p:tav>
                                      </p:tavLst>
                                    </p:anim>
                                    <p:animEffect transition="in" filter="fade">
                                      <p:cBhvr>
                                        <p:cTn id="15" dur="1000"/>
                                        <p:tgtEl>
                                          <p:spTgt spid="15"/>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1000" fill="hold"/>
                                        <p:tgtEl>
                                          <p:spTgt spid="16"/>
                                        </p:tgtEl>
                                        <p:attrNameLst>
                                          <p:attrName>ppt_w</p:attrName>
                                        </p:attrNameLst>
                                      </p:cBhvr>
                                      <p:tavLst>
                                        <p:tav tm="0">
                                          <p:val>
                                            <p:fltVal val="0"/>
                                          </p:val>
                                        </p:tav>
                                        <p:tav tm="100000">
                                          <p:val>
                                            <p:strVal val="#ppt_w"/>
                                          </p:val>
                                        </p:tav>
                                      </p:tavLst>
                                    </p:anim>
                                    <p:anim calcmode="lin" valueType="num">
                                      <p:cBhvr>
                                        <p:cTn id="31" dur="1000" fill="hold"/>
                                        <p:tgtEl>
                                          <p:spTgt spid="16"/>
                                        </p:tgtEl>
                                        <p:attrNameLst>
                                          <p:attrName>ppt_h</p:attrName>
                                        </p:attrNameLst>
                                      </p:cBhvr>
                                      <p:tavLst>
                                        <p:tav tm="0">
                                          <p:val>
                                            <p:fltVal val="0"/>
                                          </p:val>
                                        </p:tav>
                                        <p:tav tm="100000">
                                          <p:val>
                                            <p:strVal val="#ppt_h"/>
                                          </p:val>
                                        </p:tav>
                                      </p:tavLst>
                                    </p:anim>
                                    <p:anim calcmode="lin" valueType="num">
                                      <p:cBhvr>
                                        <p:cTn id="32" dur="1000" fill="hold"/>
                                        <p:tgtEl>
                                          <p:spTgt spid="16"/>
                                        </p:tgtEl>
                                        <p:attrNameLst>
                                          <p:attrName>style.rotation</p:attrName>
                                        </p:attrNameLst>
                                      </p:cBhvr>
                                      <p:tavLst>
                                        <p:tav tm="0">
                                          <p:val>
                                            <p:fltVal val="90"/>
                                          </p:val>
                                        </p:tav>
                                        <p:tav tm="100000">
                                          <p:val>
                                            <p:fltVal val="0"/>
                                          </p:val>
                                        </p:tav>
                                      </p:tavLst>
                                    </p:anim>
                                    <p:animEffect transition="in" filter="fade">
                                      <p:cBhvr>
                                        <p:cTn id="33" dur="1000"/>
                                        <p:tgtEl>
                                          <p:spTgt spid="16"/>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fltVal val="0"/>
                                          </p:val>
                                        </p:tav>
                                        <p:tav tm="100000">
                                          <p:val>
                                            <p:strVal val="#ppt_w"/>
                                          </p:val>
                                        </p:tav>
                                      </p:tavLst>
                                    </p:anim>
                                    <p:anim calcmode="lin" valueType="num">
                                      <p:cBhvr>
                                        <p:cTn id="37" dur="1000" fill="hold"/>
                                        <p:tgtEl>
                                          <p:spTgt spid="13"/>
                                        </p:tgtEl>
                                        <p:attrNameLst>
                                          <p:attrName>ppt_h</p:attrName>
                                        </p:attrNameLst>
                                      </p:cBhvr>
                                      <p:tavLst>
                                        <p:tav tm="0">
                                          <p:val>
                                            <p:fltVal val="0"/>
                                          </p:val>
                                        </p:tav>
                                        <p:tav tm="100000">
                                          <p:val>
                                            <p:strVal val="#ppt_h"/>
                                          </p:val>
                                        </p:tav>
                                      </p:tavLst>
                                    </p:anim>
                                    <p:anim calcmode="lin" valueType="num">
                                      <p:cBhvr>
                                        <p:cTn id="38" dur="1000" fill="hold"/>
                                        <p:tgtEl>
                                          <p:spTgt spid="13"/>
                                        </p:tgtEl>
                                        <p:attrNameLst>
                                          <p:attrName>style.rotation</p:attrName>
                                        </p:attrNameLst>
                                      </p:cBhvr>
                                      <p:tavLst>
                                        <p:tav tm="0">
                                          <p:val>
                                            <p:fltVal val="90"/>
                                          </p:val>
                                        </p:tav>
                                        <p:tav tm="100000">
                                          <p:val>
                                            <p:fltVal val="0"/>
                                          </p:val>
                                        </p:tav>
                                      </p:tavLst>
                                    </p:anim>
                                    <p:animEffect transition="in" filter="fade">
                                      <p:cBhvr>
                                        <p:cTn id="39" dur="1000"/>
                                        <p:tgtEl>
                                          <p:spTgt spid="13"/>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53" presetClass="entr" presetSubtype="52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Effect transition="in" filter="fade">
                                      <p:cBhvr>
                                        <p:cTn id="50" dur="500"/>
                                        <p:tgtEl>
                                          <p:spTgt spid="28"/>
                                        </p:tgtEl>
                                      </p:cBhvr>
                                    </p:animEffect>
                                    <p:anim calcmode="lin" valueType="num">
                                      <p:cBhvr>
                                        <p:cTn id="51" dur="500" fill="hold"/>
                                        <p:tgtEl>
                                          <p:spTgt spid="28"/>
                                        </p:tgtEl>
                                        <p:attrNameLst>
                                          <p:attrName>ppt_x</p:attrName>
                                        </p:attrNameLst>
                                      </p:cBhvr>
                                      <p:tavLst>
                                        <p:tav tm="0">
                                          <p:val>
                                            <p:fltVal val="0.5"/>
                                          </p:val>
                                        </p:tav>
                                        <p:tav tm="100000">
                                          <p:val>
                                            <p:strVal val="#ppt_x"/>
                                          </p:val>
                                        </p:tav>
                                      </p:tavLst>
                                    </p:anim>
                                    <p:anim calcmode="lin" valueType="num">
                                      <p:cBhvr>
                                        <p:cTn id="52" dur="500" fill="hold"/>
                                        <p:tgtEl>
                                          <p:spTgt spid="28"/>
                                        </p:tgtEl>
                                        <p:attrNameLst>
                                          <p:attrName>ppt_y</p:attrName>
                                        </p:attrNameLst>
                                      </p:cBhvr>
                                      <p:tavLst>
                                        <p:tav tm="0">
                                          <p:val>
                                            <p:fltVal val="0.5"/>
                                          </p:val>
                                        </p:tav>
                                        <p:tav tm="100000">
                                          <p:val>
                                            <p:strVal val="#ppt_y"/>
                                          </p:val>
                                        </p:tav>
                                      </p:tavLst>
                                    </p:anim>
                                  </p:childTnLst>
                                </p:cTn>
                              </p:par>
                              <p:par>
                                <p:cTn id="53" presetID="3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1000" fill="hold"/>
                                        <p:tgtEl>
                                          <p:spTgt spid="37"/>
                                        </p:tgtEl>
                                        <p:attrNameLst>
                                          <p:attrName>ppt_w</p:attrName>
                                        </p:attrNameLst>
                                      </p:cBhvr>
                                      <p:tavLst>
                                        <p:tav tm="0">
                                          <p:val>
                                            <p:fltVal val="0"/>
                                          </p:val>
                                        </p:tav>
                                        <p:tav tm="100000">
                                          <p:val>
                                            <p:strVal val="#ppt_w"/>
                                          </p:val>
                                        </p:tav>
                                      </p:tavLst>
                                    </p:anim>
                                    <p:anim calcmode="lin" valueType="num">
                                      <p:cBhvr>
                                        <p:cTn id="62" dur="1000" fill="hold"/>
                                        <p:tgtEl>
                                          <p:spTgt spid="37"/>
                                        </p:tgtEl>
                                        <p:attrNameLst>
                                          <p:attrName>ppt_h</p:attrName>
                                        </p:attrNameLst>
                                      </p:cBhvr>
                                      <p:tavLst>
                                        <p:tav tm="0">
                                          <p:val>
                                            <p:fltVal val="0"/>
                                          </p:val>
                                        </p:tav>
                                        <p:tav tm="100000">
                                          <p:val>
                                            <p:strVal val="#ppt_h"/>
                                          </p:val>
                                        </p:tav>
                                      </p:tavLst>
                                    </p:anim>
                                    <p:anim calcmode="lin" valueType="num">
                                      <p:cBhvr>
                                        <p:cTn id="63" dur="1000" fill="hold"/>
                                        <p:tgtEl>
                                          <p:spTgt spid="37"/>
                                        </p:tgtEl>
                                        <p:attrNameLst>
                                          <p:attrName>style.rotation</p:attrName>
                                        </p:attrNameLst>
                                      </p:cBhvr>
                                      <p:tavLst>
                                        <p:tav tm="0">
                                          <p:val>
                                            <p:fltVal val="90"/>
                                          </p:val>
                                        </p:tav>
                                        <p:tav tm="100000">
                                          <p:val>
                                            <p:fltVal val="0"/>
                                          </p:val>
                                        </p:tav>
                                      </p:tavLst>
                                    </p:anim>
                                    <p:animEffect transition="in" filter="fade">
                                      <p:cBhvr>
                                        <p:cTn id="64" dur="1000"/>
                                        <p:tgtEl>
                                          <p:spTgt spid="37"/>
                                        </p:tgtEl>
                                      </p:cBhvr>
                                    </p:animEffect>
                                  </p:childTnLst>
                                </p:cTn>
                              </p:par>
                              <p:par>
                                <p:cTn id="65" presetID="3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1000" fill="hold"/>
                                        <p:tgtEl>
                                          <p:spTgt spid="36"/>
                                        </p:tgtEl>
                                        <p:attrNameLst>
                                          <p:attrName>ppt_w</p:attrName>
                                        </p:attrNameLst>
                                      </p:cBhvr>
                                      <p:tavLst>
                                        <p:tav tm="0">
                                          <p:val>
                                            <p:fltVal val="0"/>
                                          </p:val>
                                        </p:tav>
                                        <p:tav tm="100000">
                                          <p:val>
                                            <p:strVal val="#ppt_w"/>
                                          </p:val>
                                        </p:tav>
                                      </p:tavLst>
                                    </p:anim>
                                    <p:anim calcmode="lin" valueType="num">
                                      <p:cBhvr>
                                        <p:cTn id="68" dur="1000" fill="hold"/>
                                        <p:tgtEl>
                                          <p:spTgt spid="36"/>
                                        </p:tgtEl>
                                        <p:attrNameLst>
                                          <p:attrName>ppt_h</p:attrName>
                                        </p:attrNameLst>
                                      </p:cBhvr>
                                      <p:tavLst>
                                        <p:tav tm="0">
                                          <p:val>
                                            <p:fltVal val="0"/>
                                          </p:val>
                                        </p:tav>
                                        <p:tav tm="100000">
                                          <p:val>
                                            <p:strVal val="#ppt_h"/>
                                          </p:val>
                                        </p:tav>
                                      </p:tavLst>
                                    </p:anim>
                                    <p:anim calcmode="lin" valueType="num">
                                      <p:cBhvr>
                                        <p:cTn id="69" dur="1000" fill="hold"/>
                                        <p:tgtEl>
                                          <p:spTgt spid="36"/>
                                        </p:tgtEl>
                                        <p:attrNameLst>
                                          <p:attrName>style.rotation</p:attrName>
                                        </p:attrNameLst>
                                      </p:cBhvr>
                                      <p:tavLst>
                                        <p:tav tm="0">
                                          <p:val>
                                            <p:fltVal val="90"/>
                                          </p:val>
                                        </p:tav>
                                        <p:tav tm="100000">
                                          <p:val>
                                            <p:fltVal val="0"/>
                                          </p:val>
                                        </p:tav>
                                      </p:tavLst>
                                    </p:anim>
                                    <p:animEffect transition="in" filter="fade">
                                      <p:cBhvr>
                                        <p:cTn id="70" dur="1000"/>
                                        <p:tgtEl>
                                          <p:spTgt spid="36"/>
                                        </p:tgtEl>
                                      </p:cBhvr>
                                    </p:animEffect>
                                  </p:childTnLst>
                                </p:cTn>
                              </p:par>
                              <p:par>
                                <p:cTn id="71" presetID="3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1000" fill="hold"/>
                                        <p:tgtEl>
                                          <p:spTgt spid="34"/>
                                        </p:tgtEl>
                                        <p:attrNameLst>
                                          <p:attrName>ppt_w</p:attrName>
                                        </p:attrNameLst>
                                      </p:cBhvr>
                                      <p:tavLst>
                                        <p:tav tm="0">
                                          <p:val>
                                            <p:fltVal val="0"/>
                                          </p:val>
                                        </p:tav>
                                        <p:tav tm="100000">
                                          <p:val>
                                            <p:strVal val="#ppt_w"/>
                                          </p:val>
                                        </p:tav>
                                      </p:tavLst>
                                    </p:anim>
                                    <p:anim calcmode="lin" valueType="num">
                                      <p:cBhvr>
                                        <p:cTn id="74" dur="1000" fill="hold"/>
                                        <p:tgtEl>
                                          <p:spTgt spid="34"/>
                                        </p:tgtEl>
                                        <p:attrNameLst>
                                          <p:attrName>ppt_h</p:attrName>
                                        </p:attrNameLst>
                                      </p:cBhvr>
                                      <p:tavLst>
                                        <p:tav tm="0">
                                          <p:val>
                                            <p:fltVal val="0"/>
                                          </p:val>
                                        </p:tav>
                                        <p:tav tm="100000">
                                          <p:val>
                                            <p:strVal val="#ppt_h"/>
                                          </p:val>
                                        </p:tav>
                                      </p:tavLst>
                                    </p:anim>
                                    <p:anim calcmode="lin" valueType="num">
                                      <p:cBhvr>
                                        <p:cTn id="75" dur="1000" fill="hold"/>
                                        <p:tgtEl>
                                          <p:spTgt spid="34"/>
                                        </p:tgtEl>
                                        <p:attrNameLst>
                                          <p:attrName>style.rotation</p:attrName>
                                        </p:attrNameLst>
                                      </p:cBhvr>
                                      <p:tavLst>
                                        <p:tav tm="0">
                                          <p:val>
                                            <p:fltVal val="90"/>
                                          </p:val>
                                        </p:tav>
                                        <p:tav tm="100000">
                                          <p:val>
                                            <p:fltVal val="0"/>
                                          </p:val>
                                        </p:tav>
                                      </p:tavLst>
                                    </p:anim>
                                    <p:animEffect transition="in" filter="fade">
                                      <p:cBhvr>
                                        <p:cTn id="76"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4" grpId="0" animBg="1"/>
      <p:bldP spid="15" grpId="0" animBg="1"/>
      <p:bldP spid="16" grpId="0" animBg="1"/>
      <p:bldP spid="1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椭圆 125"/>
          <p:cNvSpPr/>
          <p:nvPr/>
        </p:nvSpPr>
        <p:spPr>
          <a:xfrm>
            <a:off x="1918742" y="1555085"/>
            <a:ext cx="5675619" cy="5042267"/>
          </a:xfrm>
          <a:prstGeom prst="ellipse">
            <a:avLst/>
          </a:prstGeom>
          <a:noFill/>
          <a:ln w="57150"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cxnSp>
        <p:nvCxnSpPr>
          <p:cNvPr id="2" name="直接连接符 1"/>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97873" y="611396"/>
            <a:ext cx="1107996" cy="369332"/>
          </a:xfrm>
          <a:prstGeom prst="rect">
            <a:avLst/>
          </a:prstGeom>
        </p:spPr>
        <p:txBody>
          <a:bodyPr wrap="none">
            <a:spAutoFit/>
          </a:bodyPr>
          <a:lstStyle/>
          <a:p>
            <a:r>
              <a:rPr lang="zh-CN" altLang="en-US" b="1" dirty="0">
                <a:solidFill>
                  <a:srgbClr val="C00000"/>
                </a:solidFill>
              </a:rPr>
              <a:t>整体架构</a:t>
            </a:r>
            <a:endParaRPr lang="zh-CN" altLang="en-US" b="1" dirty="0"/>
          </a:p>
        </p:txBody>
      </p:sp>
      <p:sp>
        <p:nvSpPr>
          <p:cNvPr id="5" name="左中括号 4"/>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Rectangle 80"/>
          <p:cNvSpPr/>
          <p:nvPr/>
        </p:nvSpPr>
        <p:spPr>
          <a:xfrm>
            <a:off x="7641813" y="1293739"/>
            <a:ext cx="1678462" cy="498562"/>
          </a:xfrm>
          <a:prstGeom prst="rect">
            <a:avLst/>
          </a:prstGeom>
        </p:spPr>
        <p:txBody>
          <a:bodyPr wrap="none" lIns="219419" tIns="109710" rIns="219419" bIns="109710">
            <a:spAutoFit/>
          </a:bodyPr>
          <a:lstStyle/>
          <a:p>
            <a:r>
              <a:rPr lang="en-US" altLang="zh-CN"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rPr>
              <a:t>WebStorm</a:t>
            </a:r>
            <a:endParaRPr lang="en-US"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11" name="TextBox 10"/>
          <p:cNvSpPr txBox="1"/>
          <p:nvPr/>
        </p:nvSpPr>
        <p:spPr>
          <a:xfrm>
            <a:off x="7594361" y="1636245"/>
            <a:ext cx="3347690" cy="1052559"/>
          </a:xfrm>
          <a:prstGeom prst="rect">
            <a:avLst/>
          </a:prstGeom>
          <a:noFill/>
        </p:spPr>
        <p:txBody>
          <a:bodyPr wrap="square" lIns="219419" tIns="109710" rIns="219419" bIns="109710" rtlCol="0">
            <a:spAutoFit/>
          </a:bodyPr>
          <a:lstStyle/>
          <a:p>
            <a:r>
              <a:rPr lang="en-US" altLang="zh-CN" dirty="0">
                <a:latin typeface="+mn-ea"/>
                <a:cs typeface="Aparajita" panose="020B0604020202020204" pitchFamily="34" charset="0"/>
              </a:rPr>
              <a:t>HTML</a:t>
            </a:r>
            <a:r>
              <a:rPr lang="zh-CN" altLang="en-US" dirty="0">
                <a:latin typeface="+mn-ea"/>
                <a:cs typeface="Aparajita" panose="020B0604020202020204" pitchFamily="34" charset="0"/>
              </a:rPr>
              <a:t>、</a:t>
            </a:r>
            <a:r>
              <a:rPr lang="en-US" altLang="zh-CN" dirty="0">
                <a:latin typeface="+mn-ea"/>
                <a:cs typeface="Aparajita" panose="020B0604020202020204" pitchFamily="34" charset="0"/>
              </a:rPr>
              <a:t>CSS</a:t>
            </a:r>
            <a:r>
              <a:rPr lang="zh-CN" altLang="en-US" dirty="0">
                <a:latin typeface="+mn-ea"/>
                <a:cs typeface="Aparajita" panose="020B0604020202020204" pitchFamily="34" charset="0"/>
              </a:rPr>
              <a:t>、</a:t>
            </a:r>
            <a:r>
              <a:rPr lang="en-US" altLang="zh-CN" dirty="0" err="1">
                <a:latin typeface="+mn-ea"/>
                <a:cs typeface="Aparajita" panose="020B0604020202020204" pitchFamily="34" charset="0"/>
              </a:rPr>
              <a:t>Javascript</a:t>
            </a:r>
            <a:r>
              <a:rPr lang="zh-CN" altLang="en-US" dirty="0">
                <a:latin typeface="+mn-ea"/>
                <a:cs typeface="Aparajita" panose="020B0604020202020204" pitchFamily="34" charset="0"/>
              </a:rPr>
              <a:t>等定义网页的样式，实现可视化功能和报表生成</a:t>
            </a:r>
            <a:endParaRPr lang="en-US" dirty="0">
              <a:latin typeface="+mn-ea"/>
              <a:cs typeface="Aparajita" panose="020B0604020202020204" pitchFamily="34" charset="0"/>
            </a:endParaRPr>
          </a:p>
        </p:txBody>
      </p:sp>
      <p:grpSp>
        <p:nvGrpSpPr>
          <p:cNvPr id="18" name="Group 20"/>
          <p:cNvGrpSpPr/>
          <p:nvPr/>
        </p:nvGrpSpPr>
        <p:grpSpPr>
          <a:xfrm>
            <a:off x="2886106" y="980728"/>
            <a:ext cx="4820120" cy="4833013"/>
            <a:chOff x="7683929" y="2978422"/>
            <a:chExt cx="8677039" cy="8670987"/>
          </a:xfrm>
        </p:grpSpPr>
        <p:cxnSp>
          <p:nvCxnSpPr>
            <p:cNvPr id="19" name="Straight Connector 3"/>
            <p:cNvCxnSpPr/>
            <p:nvPr/>
          </p:nvCxnSpPr>
          <p:spPr>
            <a:xfrm rot="21316916" flipV="1">
              <a:off x="8016485" y="4034182"/>
              <a:ext cx="7978030" cy="6692982"/>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36" name="Group 45"/>
            <p:cNvGrpSpPr/>
            <p:nvPr/>
          </p:nvGrpSpPr>
          <p:grpSpPr>
            <a:xfrm rot="21316916">
              <a:off x="7683929" y="9649658"/>
              <a:ext cx="1999231" cy="1999751"/>
              <a:chOff x="5013110" y="5059616"/>
              <a:chExt cx="3378533" cy="3379413"/>
            </a:xfrm>
          </p:grpSpPr>
          <p:sp>
            <p:nvSpPr>
              <p:cNvPr id="38" name="Oval 46"/>
              <p:cNvSpPr/>
              <p:nvPr/>
            </p:nvSpPr>
            <p:spPr>
              <a:xfrm>
                <a:off x="5013110" y="5059616"/>
                <a:ext cx="3378533" cy="3379413"/>
              </a:xfrm>
              <a:prstGeom prst="ellips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400" dirty="0"/>
              </a:p>
            </p:txBody>
          </p:sp>
          <p:sp>
            <p:nvSpPr>
              <p:cNvPr id="39" name="Oval 47"/>
              <p:cNvSpPr/>
              <p:nvPr/>
            </p:nvSpPr>
            <p:spPr>
              <a:xfrm>
                <a:off x="5286107" y="5332685"/>
                <a:ext cx="2832537" cy="28332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400" dirty="0"/>
              </a:p>
            </p:txBody>
          </p:sp>
        </p:grpSp>
        <p:grpSp>
          <p:nvGrpSpPr>
            <p:cNvPr id="32" name="Group 70"/>
            <p:cNvGrpSpPr/>
            <p:nvPr/>
          </p:nvGrpSpPr>
          <p:grpSpPr>
            <a:xfrm rot="21316916">
              <a:off x="14361737" y="2978422"/>
              <a:ext cx="1999231" cy="1999751"/>
              <a:chOff x="5013110" y="5059616"/>
              <a:chExt cx="3378533" cy="3379413"/>
            </a:xfrm>
          </p:grpSpPr>
          <p:sp>
            <p:nvSpPr>
              <p:cNvPr id="34" name="Oval 71"/>
              <p:cNvSpPr/>
              <p:nvPr/>
            </p:nvSpPr>
            <p:spPr>
              <a:xfrm>
                <a:off x="5013110" y="5059616"/>
                <a:ext cx="3378533" cy="3379413"/>
              </a:xfrm>
              <a:prstGeom prst="ellipse">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400" dirty="0"/>
              </a:p>
            </p:txBody>
          </p:sp>
          <p:sp>
            <p:nvSpPr>
              <p:cNvPr id="35" name="Oval 72"/>
              <p:cNvSpPr/>
              <p:nvPr/>
            </p:nvSpPr>
            <p:spPr>
              <a:xfrm>
                <a:off x="5286107" y="5332685"/>
                <a:ext cx="2832537" cy="283327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400" dirty="0"/>
              </a:p>
            </p:txBody>
          </p:sp>
        </p:grpSp>
        <p:grpSp>
          <p:nvGrpSpPr>
            <p:cNvPr id="28" name="Group 67"/>
            <p:cNvGrpSpPr/>
            <p:nvPr/>
          </p:nvGrpSpPr>
          <p:grpSpPr>
            <a:xfrm rot="21316916">
              <a:off x="12208442" y="5274468"/>
              <a:ext cx="1999231" cy="1999751"/>
              <a:chOff x="5013110" y="5059616"/>
              <a:chExt cx="3378533" cy="3379413"/>
            </a:xfrm>
          </p:grpSpPr>
          <p:sp>
            <p:nvSpPr>
              <p:cNvPr id="30" name="Oval 68"/>
              <p:cNvSpPr/>
              <p:nvPr/>
            </p:nvSpPr>
            <p:spPr>
              <a:xfrm>
                <a:off x="5013110" y="5059616"/>
                <a:ext cx="3378533" cy="3379413"/>
              </a:xfrm>
              <a:prstGeom prst="ellipse">
                <a:avLst/>
              </a:prstGeom>
              <a:solidFill>
                <a:schemeClr val="accent3">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400" dirty="0"/>
              </a:p>
            </p:txBody>
          </p:sp>
          <p:sp>
            <p:nvSpPr>
              <p:cNvPr id="31" name="Oval 69"/>
              <p:cNvSpPr/>
              <p:nvPr/>
            </p:nvSpPr>
            <p:spPr>
              <a:xfrm>
                <a:off x="5286107" y="5332685"/>
                <a:ext cx="2832537" cy="28332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400" dirty="0"/>
              </a:p>
            </p:txBody>
          </p:sp>
        </p:grpSp>
      </p:grpSp>
      <p:sp>
        <p:nvSpPr>
          <p:cNvPr id="41" name="TextBox 40"/>
          <p:cNvSpPr txBox="1"/>
          <p:nvPr/>
        </p:nvSpPr>
        <p:spPr>
          <a:xfrm>
            <a:off x="6835368" y="1337981"/>
            <a:ext cx="758993" cy="400110"/>
          </a:xfrm>
          <a:prstGeom prst="rect">
            <a:avLst/>
          </a:prstGeom>
          <a:noFill/>
        </p:spPr>
        <p:txBody>
          <a:bodyPr wrap="square" rtlCol="0">
            <a:spAutoFit/>
          </a:bodyPr>
          <a:lstStyle/>
          <a:p>
            <a:r>
              <a:rPr lang="zh-CN" altLang="en-US" sz="2000" dirty="0">
                <a:solidFill>
                  <a:schemeClr val="bg1"/>
                </a:solidFill>
                <a:latin typeface="造字工房尚雅体演示版常规体" pitchFamily="50" charset="-122"/>
                <a:ea typeface="造字工房尚雅体演示版常规体" pitchFamily="50" charset="-122"/>
              </a:rPr>
              <a:t>前端</a:t>
            </a:r>
            <a:endParaRPr lang="zh-CN" altLang="en-US" sz="2000" dirty="0">
              <a:solidFill>
                <a:schemeClr val="bg1"/>
              </a:solidFill>
              <a:latin typeface="造字工房尚雅体演示版常规体" pitchFamily="50" charset="-122"/>
              <a:ea typeface="造字工房尚雅体演示版常规体" pitchFamily="50" charset="-122"/>
            </a:endParaRPr>
          </a:p>
        </p:txBody>
      </p:sp>
      <p:sp>
        <p:nvSpPr>
          <p:cNvPr id="45" name="Rectangle 80"/>
          <p:cNvSpPr/>
          <p:nvPr/>
        </p:nvSpPr>
        <p:spPr>
          <a:xfrm>
            <a:off x="5880430" y="3263653"/>
            <a:ext cx="2041318" cy="1329558"/>
          </a:xfrm>
          <a:prstGeom prst="rect">
            <a:avLst/>
          </a:prstGeom>
        </p:spPr>
        <p:txBody>
          <a:bodyPr wrap="none" lIns="219419" tIns="109710" rIns="219419" bIns="109710">
            <a:spAutoFit/>
          </a:bodyPr>
          <a:lstStyle/>
          <a:p>
            <a:r>
              <a:rPr lang="en-US"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rPr>
              <a:t>Nginx</a:t>
            </a:r>
            <a:endParaRPr lang="en-US" altLang="zh-CN"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endParaRPr>
          </a:p>
          <a:p>
            <a:r>
              <a:rPr lang="en-US" altLang="zh-CN" b="1" dirty="0" err="1">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rPr>
              <a:t>mySQL</a:t>
            </a:r>
            <a:endParaRPr lang="en-US" altLang="zh-CN"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endParaRPr>
          </a:p>
          <a:p>
            <a:r>
              <a:rPr lang="en-US" altLang="zh-CN"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rPr>
              <a:t>phpMyAdmin</a:t>
            </a:r>
            <a:endParaRPr lang="en-US" altLang="zh-CN"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endParaRPr>
          </a:p>
          <a:p>
            <a:r>
              <a:rPr lang="en-US" altLang="zh-CN"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rPr>
              <a:t>Python3.7.0</a:t>
            </a:r>
            <a:endParaRPr lang="en-US"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46" name="TextBox 45"/>
          <p:cNvSpPr txBox="1"/>
          <p:nvPr/>
        </p:nvSpPr>
        <p:spPr>
          <a:xfrm>
            <a:off x="7524468" y="3572002"/>
            <a:ext cx="3179250" cy="1329558"/>
          </a:xfrm>
          <a:prstGeom prst="rect">
            <a:avLst/>
          </a:prstGeom>
          <a:noFill/>
        </p:spPr>
        <p:txBody>
          <a:bodyPr wrap="square" lIns="219419" tIns="109710" rIns="219419" bIns="109710" rtlCol="0">
            <a:spAutoFit/>
          </a:bodyPr>
          <a:lstStyle/>
          <a:p>
            <a:r>
              <a:rPr lang="en-US" altLang="zh-CN" spc="300" dirty="0">
                <a:latin typeface="微软雅黑 Light" panose="020B0502040204020203" pitchFamily="34" charset="-122"/>
                <a:ea typeface="微软雅黑 Light" panose="020B0502040204020203" pitchFamily="34" charset="-122"/>
                <a:cs typeface="Open Sans" pitchFamily="34" charset="0"/>
              </a:rPr>
              <a:t>Php</a:t>
            </a:r>
            <a:r>
              <a:rPr lang="zh-CN" altLang="en-US" spc="300" dirty="0">
                <a:latin typeface="微软雅黑 Light" panose="020B0502040204020203" pitchFamily="34" charset="-122"/>
                <a:ea typeface="微软雅黑 Light" panose="020B0502040204020203" pitchFamily="34" charset="-122"/>
                <a:cs typeface="Open Sans" pitchFamily="34" charset="0"/>
              </a:rPr>
              <a:t> </a:t>
            </a:r>
            <a:r>
              <a:rPr lang="en-US" altLang="zh-CN" spc="300" dirty="0">
                <a:latin typeface="微软雅黑 Light" panose="020B0502040204020203" pitchFamily="34" charset="-122"/>
                <a:ea typeface="微软雅黑 Light" panose="020B0502040204020203" pitchFamily="34" charset="-122"/>
                <a:cs typeface="Open Sans" pitchFamily="34" charset="0"/>
              </a:rPr>
              <a:t>Web</a:t>
            </a:r>
            <a:r>
              <a:rPr lang="zh-CN" altLang="en-US" spc="300" dirty="0">
                <a:latin typeface="微软雅黑 Light" panose="020B0502040204020203" pitchFamily="34" charset="-122"/>
                <a:ea typeface="微软雅黑 Light" panose="020B0502040204020203" pitchFamily="34" charset="-122"/>
                <a:cs typeface="Open Sans" pitchFamily="34" charset="0"/>
              </a:rPr>
              <a:t>、</a:t>
            </a:r>
            <a:r>
              <a:rPr lang="en-US" altLang="zh-CN" spc="300" dirty="0">
                <a:latin typeface="微软雅黑 Light" panose="020B0502040204020203" pitchFamily="34" charset="-122"/>
                <a:ea typeface="微软雅黑 Light" panose="020B0502040204020203" pitchFamily="34" charset="-122"/>
                <a:cs typeface="Open Sans" pitchFamily="34" charset="0"/>
              </a:rPr>
              <a:t>Python</a:t>
            </a:r>
            <a:r>
              <a:rPr lang="zh-CN" altLang="en-US" spc="300" dirty="0">
                <a:latin typeface="微软雅黑 Light" panose="020B0502040204020203" pitchFamily="34" charset="-122"/>
                <a:ea typeface="微软雅黑 Light" panose="020B0502040204020203" pitchFamily="34" charset="-122"/>
                <a:cs typeface="Open Sans" pitchFamily="34" charset="0"/>
              </a:rPr>
              <a:t>、</a:t>
            </a:r>
            <a:r>
              <a:rPr lang="en-US" altLang="zh-CN" spc="300" dirty="0">
                <a:latin typeface="微软雅黑 Light" panose="020B0502040204020203" pitchFamily="34" charset="-122"/>
                <a:ea typeface="微软雅黑 Light" panose="020B0502040204020203" pitchFamily="34" charset="-122"/>
                <a:cs typeface="Open Sans" pitchFamily="34" charset="0"/>
              </a:rPr>
              <a:t>Linux</a:t>
            </a:r>
            <a:r>
              <a:rPr lang="zh-CN" altLang="en-US" spc="300" dirty="0">
                <a:latin typeface="微软雅黑 Light" panose="020B0502040204020203" pitchFamily="34" charset="-122"/>
                <a:ea typeface="微软雅黑 Light" panose="020B0502040204020203" pitchFamily="34" charset="-122"/>
                <a:cs typeface="Open Sans" pitchFamily="34" charset="0"/>
              </a:rPr>
              <a:t>等实现网站的登录、注册、可视化的后台逻辑，数据的调取</a:t>
            </a:r>
            <a:endParaRPr lang="en-US" dirty="0">
              <a:latin typeface="微软雅黑" panose="020B0503020204020204" pitchFamily="34" charset="-122"/>
              <a:cs typeface="Aparajita" panose="020B0604020202020204" pitchFamily="34" charset="0"/>
            </a:endParaRPr>
          </a:p>
        </p:txBody>
      </p:sp>
      <p:sp>
        <p:nvSpPr>
          <p:cNvPr id="47" name="Rectangle 80"/>
          <p:cNvSpPr/>
          <p:nvPr/>
        </p:nvSpPr>
        <p:spPr>
          <a:xfrm>
            <a:off x="1279449" y="4768736"/>
            <a:ext cx="1834979" cy="498562"/>
          </a:xfrm>
          <a:prstGeom prst="rect">
            <a:avLst/>
          </a:prstGeom>
        </p:spPr>
        <p:txBody>
          <a:bodyPr wrap="none" lIns="219419" tIns="109710" rIns="219419" bIns="109710">
            <a:spAutoFit/>
          </a:bodyPr>
          <a:lstStyle/>
          <a:p>
            <a:r>
              <a:rPr lang="en-US" altLang="zh-CN"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rPr>
              <a:t>Python3.7.0</a:t>
            </a:r>
            <a:endParaRPr lang="en-US"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48" name="TextBox 47"/>
          <p:cNvSpPr txBox="1"/>
          <p:nvPr/>
        </p:nvSpPr>
        <p:spPr>
          <a:xfrm>
            <a:off x="326745" y="5182128"/>
            <a:ext cx="2628080" cy="1005047"/>
          </a:xfrm>
          <a:prstGeom prst="rect">
            <a:avLst/>
          </a:prstGeom>
          <a:noFill/>
        </p:spPr>
        <p:txBody>
          <a:bodyPr wrap="square" lIns="219419" tIns="109710" rIns="219419" bIns="109710" rtlCol="0">
            <a:spAutoFit/>
          </a:bodyPr>
          <a:lstStyle/>
          <a:p>
            <a:pPr>
              <a:lnSpc>
                <a:spcPct val="150000"/>
              </a:lnSpc>
            </a:pPr>
            <a:r>
              <a:rPr lang="en-US" altLang="zh-CN" dirty="0" err="1">
                <a:latin typeface="微软雅黑" panose="020B0503020204020204" pitchFamily="34" charset="-122"/>
                <a:cs typeface="Aparajita" panose="020B0604020202020204" pitchFamily="34" charset="0"/>
              </a:rPr>
              <a:t>Scrapy</a:t>
            </a:r>
            <a:r>
              <a:rPr lang="zh-CN" altLang="en-US" dirty="0">
                <a:latin typeface="微软雅黑" panose="020B0503020204020204" pitchFamily="34" charset="-122"/>
                <a:cs typeface="Aparajita" panose="020B0604020202020204" pitchFamily="34" charset="0"/>
              </a:rPr>
              <a:t>实现猫眼电影网站的电影数据爬取</a:t>
            </a:r>
            <a:endParaRPr lang="en-US" dirty="0">
              <a:latin typeface="微软雅黑" panose="020B0503020204020204" pitchFamily="34" charset="-122"/>
              <a:cs typeface="Aparajita" panose="020B0604020202020204" pitchFamily="34" charset="0"/>
            </a:endParaRPr>
          </a:p>
        </p:txBody>
      </p:sp>
      <p:sp>
        <p:nvSpPr>
          <p:cNvPr id="33" name="TextBox 40"/>
          <p:cNvSpPr txBox="1"/>
          <p:nvPr/>
        </p:nvSpPr>
        <p:spPr>
          <a:xfrm>
            <a:off x="3130594" y="5029993"/>
            <a:ext cx="758993" cy="400110"/>
          </a:xfrm>
          <a:prstGeom prst="rect">
            <a:avLst/>
          </a:prstGeom>
          <a:noFill/>
        </p:spPr>
        <p:txBody>
          <a:bodyPr wrap="square" rtlCol="0">
            <a:spAutoFit/>
          </a:bodyPr>
          <a:lstStyle/>
          <a:p>
            <a:r>
              <a:rPr lang="zh-CN" altLang="en-US" sz="2000" dirty="0">
                <a:solidFill>
                  <a:schemeClr val="bg1"/>
                </a:solidFill>
                <a:latin typeface="造字工房尚雅体演示版常规体" pitchFamily="50" charset="-122"/>
                <a:ea typeface="造字工房尚雅体演示版常规体" pitchFamily="50" charset="-122"/>
              </a:rPr>
              <a:t>爬虫</a:t>
            </a:r>
            <a:endParaRPr lang="zh-CN" altLang="en-US" sz="2000" dirty="0">
              <a:solidFill>
                <a:schemeClr val="bg1"/>
              </a:solidFill>
              <a:latin typeface="造字工房尚雅体演示版常规体" pitchFamily="50" charset="-122"/>
              <a:ea typeface="造字工房尚雅体演示版常规体" pitchFamily="50" charset="-122"/>
            </a:endParaRPr>
          </a:p>
        </p:txBody>
      </p:sp>
      <p:sp>
        <p:nvSpPr>
          <p:cNvPr id="40" name="TextBox 40"/>
          <p:cNvSpPr txBox="1"/>
          <p:nvPr/>
        </p:nvSpPr>
        <p:spPr>
          <a:xfrm>
            <a:off x="5636716" y="2463857"/>
            <a:ext cx="758993" cy="707886"/>
          </a:xfrm>
          <a:prstGeom prst="rect">
            <a:avLst/>
          </a:prstGeom>
          <a:noFill/>
        </p:spPr>
        <p:txBody>
          <a:bodyPr wrap="square" rtlCol="0">
            <a:spAutoFit/>
          </a:bodyPr>
          <a:lstStyle/>
          <a:p>
            <a:r>
              <a:rPr lang="zh-CN" altLang="en-US" sz="2000" dirty="0">
                <a:solidFill>
                  <a:schemeClr val="bg1"/>
                </a:solidFill>
                <a:latin typeface="造字工房尚雅体演示版常规体" pitchFamily="50" charset="-122"/>
                <a:ea typeface="造字工房尚雅体演示版常规体" pitchFamily="50" charset="-122"/>
              </a:rPr>
              <a:t>业务逻辑</a:t>
            </a:r>
            <a:endParaRPr lang="zh-CN" altLang="en-US" sz="2000" dirty="0">
              <a:solidFill>
                <a:schemeClr val="bg1"/>
              </a:solidFill>
              <a:latin typeface="造字工房尚雅体演示版常规体" pitchFamily="50" charset="-122"/>
              <a:ea typeface="造字工房尚雅体演示版常规体" pitchFamily="50" charset="-122"/>
            </a:endParaRPr>
          </a:p>
        </p:txBody>
      </p:sp>
      <p:cxnSp>
        <p:nvCxnSpPr>
          <p:cNvPr id="52" name="直接连接符 51"/>
          <p:cNvCxnSpPr/>
          <p:nvPr/>
        </p:nvCxnSpPr>
        <p:spPr>
          <a:xfrm flipH="1">
            <a:off x="6835368" y="5185234"/>
            <a:ext cx="654557" cy="5343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6952450" y="5084412"/>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4103538" y="3504047"/>
            <a:ext cx="1154538" cy="1114616"/>
            <a:chOff x="4103538" y="3504047"/>
            <a:chExt cx="1154538" cy="1114616"/>
          </a:xfrm>
        </p:grpSpPr>
        <p:grpSp>
          <p:nvGrpSpPr>
            <p:cNvPr id="6" name="组合 5"/>
            <p:cNvGrpSpPr/>
            <p:nvPr/>
          </p:nvGrpSpPr>
          <p:grpSpPr>
            <a:xfrm>
              <a:off x="4103538" y="3504047"/>
              <a:ext cx="1110579" cy="1114616"/>
              <a:chOff x="3249920" y="1773408"/>
              <a:chExt cx="1110579" cy="1114616"/>
            </a:xfrm>
          </p:grpSpPr>
          <p:sp>
            <p:nvSpPr>
              <p:cNvPr id="83" name="Oval 69"/>
              <p:cNvSpPr/>
              <p:nvPr/>
            </p:nvSpPr>
            <p:spPr>
              <a:xfrm rot="21316916">
                <a:off x="3339660" y="1873505"/>
                <a:ext cx="931101" cy="93448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400" dirty="0"/>
              </a:p>
            </p:txBody>
          </p:sp>
          <p:sp>
            <p:nvSpPr>
              <p:cNvPr id="84" name="Oval 68"/>
              <p:cNvSpPr/>
              <p:nvPr/>
            </p:nvSpPr>
            <p:spPr>
              <a:xfrm rot="21316916">
                <a:off x="3249920" y="1773408"/>
                <a:ext cx="1110579" cy="1114616"/>
              </a:xfrm>
              <a:prstGeom prst="ellipse">
                <a:avLst/>
              </a:prstGeom>
              <a:solidFill>
                <a:schemeClr val="accent3">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400" dirty="0"/>
              </a:p>
            </p:txBody>
          </p:sp>
        </p:grpSp>
        <p:sp>
          <p:nvSpPr>
            <p:cNvPr id="85" name="TextBox 40"/>
            <p:cNvSpPr txBox="1"/>
            <p:nvPr/>
          </p:nvSpPr>
          <p:spPr>
            <a:xfrm>
              <a:off x="4210374" y="3859619"/>
              <a:ext cx="1047702" cy="400110"/>
            </a:xfrm>
            <a:prstGeom prst="rect">
              <a:avLst/>
            </a:prstGeom>
            <a:noFill/>
          </p:spPr>
          <p:txBody>
            <a:bodyPr wrap="square" rtlCol="0">
              <a:spAutoFit/>
            </a:bodyPr>
            <a:lstStyle/>
            <a:p>
              <a:r>
                <a:rPr lang="zh-CN" altLang="en-US" sz="2000" dirty="0">
                  <a:solidFill>
                    <a:schemeClr val="bg1"/>
                  </a:solidFill>
                  <a:latin typeface="造字工房尚雅体演示版常规体" pitchFamily="50" charset="-122"/>
                  <a:ea typeface="造字工房尚雅体演示版常规体" pitchFamily="50" charset="-122"/>
                </a:rPr>
                <a:t>数据库</a:t>
              </a:r>
              <a:endParaRPr lang="zh-CN" altLang="en-US" sz="2000" dirty="0">
                <a:solidFill>
                  <a:schemeClr val="bg1"/>
                </a:solidFill>
                <a:latin typeface="造字工房尚雅体演示版常规体" pitchFamily="50" charset="-122"/>
                <a:ea typeface="造字工房尚雅体演示版常规体" pitchFamily="50" charset="-122"/>
              </a:endParaRPr>
            </a:p>
          </p:txBody>
        </p:sp>
      </p:grpSp>
      <p:sp>
        <p:nvSpPr>
          <p:cNvPr id="86" name="Rectangle 80"/>
          <p:cNvSpPr/>
          <p:nvPr/>
        </p:nvSpPr>
        <p:spPr>
          <a:xfrm>
            <a:off x="3128341" y="3246725"/>
            <a:ext cx="1175696" cy="498562"/>
          </a:xfrm>
          <a:prstGeom prst="rect">
            <a:avLst/>
          </a:prstGeom>
        </p:spPr>
        <p:txBody>
          <a:bodyPr wrap="none" lIns="219419" tIns="109710" rIns="219419" bIns="109710">
            <a:spAutoFit/>
          </a:bodyPr>
          <a:lstStyle/>
          <a:p>
            <a:r>
              <a:rPr lang="en-US" altLang="zh-CN" b="1" dirty="0" err="1">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rPr>
              <a:t>MySql</a:t>
            </a:r>
            <a:endParaRPr lang="en-US" b="1" dirty="0">
              <a:solidFill>
                <a:schemeClr val="tx1">
                  <a:lumMod val="85000"/>
                  <a:lumOff val="15000"/>
                </a:schemeClr>
              </a:solidFill>
              <a:latin typeface="微软雅黑" panose="020B0503020204020204" pitchFamily="34" charset="-122"/>
              <a:ea typeface="Open Sans Light" panose="020B0306030504020204" pitchFamily="34" charset="0"/>
              <a:cs typeface="Aparajita" panose="020B0604020202020204" pitchFamily="34" charset="0"/>
            </a:endParaRPr>
          </a:p>
        </p:txBody>
      </p:sp>
      <p:sp>
        <p:nvSpPr>
          <p:cNvPr id="87" name="TextBox 49"/>
          <p:cNvSpPr txBox="1"/>
          <p:nvPr/>
        </p:nvSpPr>
        <p:spPr>
          <a:xfrm>
            <a:off x="2494806" y="3523635"/>
            <a:ext cx="2042999" cy="1005047"/>
          </a:xfrm>
          <a:prstGeom prst="rect">
            <a:avLst/>
          </a:prstGeom>
          <a:noFill/>
        </p:spPr>
        <p:txBody>
          <a:bodyPr wrap="square" lIns="219419" tIns="109710" rIns="219419" bIns="109710" rtlCol="0">
            <a:spAutoFit/>
          </a:bodyPr>
          <a:lstStyle/>
          <a:p>
            <a:pPr>
              <a:lnSpc>
                <a:spcPct val="150000"/>
              </a:lnSpc>
            </a:pPr>
            <a:r>
              <a:rPr lang="zh-CN" altLang="en-US" dirty="0">
                <a:latin typeface="微软雅黑" panose="020B0503020204020204" pitchFamily="34" charset="-122"/>
                <a:cs typeface="Aparajita" panose="020B0604020202020204" pitchFamily="34" charset="0"/>
              </a:rPr>
              <a:t>存储电影数据</a:t>
            </a:r>
            <a:endParaRPr lang="en-US" altLang="zh-CN" dirty="0">
              <a:latin typeface="微软雅黑" panose="020B0503020204020204" pitchFamily="34" charset="-122"/>
              <a:cs typeface="Aparajita" panose="020B0604020202020204" pitchFamily="34" charset="0"/>
            </a:endParaRPr>
          </a:p>
          <a:p>
            <a:pPr>
              <a:lnSpc>
                <a:spcPct val="150000"/>
              </a:lnSpc>
            </a:pPr>
            <a:r>
              <a:rPr lang="zh-CN" altLang="en-US" dirty="0">
                <a:latin typeface="微软雅黑" panose="020B0503020204020204" pitchFamily="34" charset="-122"/>
                <a:cs typeface="Aparajita" panose="020B0604020202020204" pitchFamily="34" charset="0"/>
              </a:rPr>
              <a:t>       用户数据</a:t>
            </a:r>
            <a:endParaRPr lang="en-US" dirty="0">
              <a:latin typeface="微软雅黑" panose="020B0503020204020204" pitchFamily="34" charset="-122"/>
              <a:cs typeface="Aparajita" panose="020B0604020202020204" pitchFamily="34" charset="0"/>
            </a:endParaRPr>
          </a:p>
        </p:txBody>
      </p:sp>
      <p:cxnSp>
        <p:nvCxnSpPr>
          <p:cNvPr id="120" name="直接连接符 119"/>
          <p:cNvCxnSpPr/>
          <p:nvPr/>
        </p:nvCxnSpPr>
        <p:spPr>
          <a:xfrm flipH="1">
            <a:off x="6316972" y="5286898"/>
            <a:ext cx="1324841" cy="1155886"/>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7" name="TextBox 40"/>
          <p:cNvSpPr txBox="1"/>
          <p:nvPr/>
        </p:nvSpPr>
        <p:spPr>
          <a:xfrm>
            <a:off x="5242553" y="5390616"/>
            <a:ext cx="1946771" cy="523220"/>
          </a:xfrm>
          <a:prstGeom prst="rect">
            <a:avLst/>
          </a:prstGeom>
          <a:noFill/>
        </p:spPr>
        <p:txBody>
          <a:bodyPr wrap="square" rtlCol="0">
            <a:spAutoFit/>
          </a:bodyPr>
          <a:lstStyle/>
          <a:p>
            <a:r>
              <a:rPr lang="zh-CN" altLang="en-US" sz="2800" dirty="0">
                <a:solidFill>
                  <a:schemeClr val="bg1">
                    <a:lumMod val="50000"/>
                  </a:schemeClr>
                </a:solidFill>
                <a:latin typeface="造字工房尚雅体演示版常规体" pitchFamily="50" charset="-122"/>
                <a:ea typeface="造字工房尚雅体演示版常规体" pitchFamily="50" charset="-122"/>
              </a:rPr>
              <a:t>服务器端</a:t>
            </a:r>
            <a:endParaRPr lang="zh-CN" altLang="en-US" sz="2800" dirty="0">
              <a:solidFill>
                <a:schemeClr val="bg1">
                  <a:lumMod val="50000"/>
                </a:schemeClr>
              </a:solidFill>
              <a:latin typeface="造字工房尚雅体演示版常规体" pitchFamily="50" charset="-122"/>
              <a:ea typeface="造字工房尚雅体演示版常规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00"/>
                                        <p:tgtEl>
                                          <p:spTgt spid="45"/>
                                        </p:tgtEl>
                                      </p:cBhvr>
                                    </p:animEffect>
                                    <p:anim calcmode="lin" valueType="num">
                                      <p:cBhvr>
                                        <p:cTn id="21" dur="1000" fill="hold"/>
                                        <p:tgtEl>
                                          <p:spTgt spid="45"/>
                                        </p:tgtEl>
                                        <p:attrNameLst>
                                          <p:attrName>ppt_x</p:attrName>
                                        </p:attrNameLst>
                                      </p:cBhvr>
                                      <p:tavLst>
                                        <p:tav tm="0">
                                          <p:val>
                                            <p:strVal val="#ppt_x"/>
                                          </p:val>
                                        </p:tav>
                                        <p:tav tm="100000">
                                          <p:val>
                                            <p:strVal val="#ppt_x"/>
                                          </p:val>
                                        </p:tav>
                                      </p:tavLst>
                                    </p:anim>
                                    <p:anim calcmode="lin" valueType="num">
                                      <p:cBhvr>
                                        <p:cTn id="22" dur="1000" fill="hold"/>
                                        <p:tgtEl>
                                          <p:spTgt spid="4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1000"/>
                                        <p:tgtEl>
                                          <p:spTgt spid="47"/>
                                        </p:tgtEl>
                                      </p:cBhvr>
                                    </p:animEffect>
                                    <p:anim calcmode="lin" valueType="num">
                                      <p:cBhvr>
                                        <p:cTn id="31" dur="1000" fill="hold"/>
                                        <p:tgtEl>
                                          <p:spTgt spid="47"/>
                                        </p:tgtEl>
                                        <p:attrNameLst>
                                          <p:attrName>ppt_x</p:attrName>
                                        </p:attrNameLst>
                                      </p:cBhvr>
                                      <p:tavLst>
                                        <p:tav tm="0">
                                          <p:val>
                                            <p:strVal val="#ppt_x"/>
                                          </p:val>
                                        </p:tav>
                                        <p:tav tm="100000">
                                          <p:val>
                                            <p:strVal val="#ppt_x"/>
                                          </p:val>
                                        </p:tav>
                                      </p:tavLst>
                                    </p:anim>
                                    <p:anim calcmode="lin" valueType="num">
                                      <p:cBhvr>
                                        <p:cTn id="32" dur="1000" fill="hold"/>
                                        <p:tgtEl>
                                          <p:spTgt spid="4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1000"/>
                                        <p:tgtEl>
                                          <p:spTgt spid="48"/>
                                        </p:tgtEl>
                                      </p:cBhvr>
                                    </p:animEffect>
                                    <p:anim calcmode="lin" valueType="num">
                                      <p:cBhvr>
                                        <p:cTn id="36" dur="1000" fill="hold"/>
                                        <p:tgtEl>
                                          <p:spTgt spid="48"/>
                                        </p:tgtEl>
                                        <p:attrNameLst>
                                          <p:attrName>ppt_x</p:attrName>
                                        </p:attrNameLst>
                                      </p:cBhvr>
                                      <p:tavLst>
                                        <p:tav tm="0">
                                          <p:val>
                                            <p:strVal val="#ppt_x"/>
                                          </p:val>
                                        </p:tav>
                                        <p:tav tm="100000">
                                          <p:val>
                                            <p:strVal val="#ppt_x"/>
                                          </p:val>
                                        </p:tav>
                                      </p:tavLst>
                                    </p:anim>
                                    <p:anim calcmode="lin" valueType="num">
                                      <p:cBhvr>
                                        <p:cTn id="37" dur="1000" fill="hold"/>
                                        <p:tgtEl>
                                          <p:spTgt spid="48"/>
                                        </p:tgtEl>
                                        <p:attrNameLst>
                                          <p:attrName>ppt_y</p:attrName>
                                        </p:attrNameLst>
                                      </p:cBhvr>
                                      <p:tavLst>
                                        <p:tav tm="0">
                                          <p:val>
                                            <p:strVal val="#ppt_y+.1"/>
                                          </p:val>
                                        </p:tav>
                                        <p:tav tm="100000">
                                          <p:val>
                                            <p:strVal val="#ppt_y"/>
                                          </p:val>
                                        </p:tav>
                                      </p:tavLst>
                                    </p:anim>
                                  </p:childTnLst>
                                </p:cTn>
                              </p:par>
                              <p:par>
                                <p:cTn id="38" presetID="31" presetClass="entr" presetSubtype="0" fill="hold" nodeType="with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p:cTn id="40" dur="1000" fill="hold"/>
                                        <p:tgtEl>
                                          <p:spTgt spid="53"/>
                                        </p:tgtEl>
                                        <p:attrNameLst>
                                          <p:attrName>ppt_w</p:attrName>
                                        </p:attrNameLst>
                                      </p:cBhvr>
                                      <p:tavLst>
                                        <p:tav tm="0">
                                          <p:val>
                                            <p:fltVal val="0"/>
                                          </p:val>
                                        </p:tav>
                                        <p:tav tm="100000">
                                          <p:val>
                                            <p:strVal val="#ppt_w"/>
                                          </p:val>
                                        </p:tav>
                                      </p:tavLst>
                                    </p:anim>
                                    <p:anim calcmode="lin" valueType="num">
                                      <p:cBhvr>
                                        <p:cTn id="41" dur="1000" fill="hold"/>
                                        <p:tgtEl>
                                          <p:spTgt spid="53"/>
                                        </p:tgtEl>
                                        <p:attrNameLst>
                                          <p:attrName>ppt_h</p:attrName>
                                        </p:attrNameLst>
                                      </p:cBhvr>
                                      <p:tavLst>
                                        <p:tav tm="0">
                                          <p:val>
                                            <p:fltVal val="0"/>
                                          </p:val>
                                        </p:tav>
                                        <p:tav tm="100000">
                                          <p:val>
                                            <p:strVal val="#ppt_h"/>
                                          </p:val>
                                        </p:tav>
                                      </p:tavLst>
                                    </p:anim>
                                    <p:anim calcmode="lin" valueType="num">
                                      <p:cBhvr>
                                        <p:cTn id="42" dur="1000" fill="hold"/>
                                        <p:tgtEl>
                                          <p:spTgt spid="53"/>
                                        </p:tgtEl>
                                        <p:attrNameLst>
                                          <p:attrName>style.rotation</p:attrName>
                                        </p:attrNameLst>
                                      </p:cBhvr>
                                      <p:tavLst>
                                        <p:tav tm="0">
                                          <p:val>
                                            <p:fltVal val="90"/>
                                          </p:val>
                                        </p:tav>
                                        <p:tav tm="100000">
                                          <p:val>
                                            <p:fltVal val="0"/>
                                          </p:val>
                                        </p:tav>
                                      </p:tavLst>
                                    </p:anim>
                                    <p:animEffect transition="in" filter="fade">
                                      <p:cBhvr>
                                        <p:cTn id="43" dur="1000"/>
                                        <p:tgtEl>
                                          <p:spTgt spid="53"/>
                                        </p:tgtEl>
                                      </p:cBhvr>
                                    </p:animEffect>
                                  </p:childTnLst>
                                </p:cTn>
                              </p:par>
                              <p:par>
                                <p:cTn id="44" presetID="31"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p:cTn id="46" dur="1000" fill="hold"/>
                                        <p:tgtEl>
                                          <p:spTgt spid="52"/>
                                        </p:tgtEl>
                                        <p:attrNameLst>
                                          <p:attrName>ppt_w</p:attrName>
                                        </p:attrNameLst>
                                      </p:cBhvr>
                                      <p:tavLst>
                                        <p:tav tm="0">
                                          <p:val>
                                            <p:fltVal val="0"/>
                                          </p:val>
                                        </p:tav>
                                        <p:tav tm="100000">
                                          <p:val>
                                            <p:strVal val="#ppt_w"/>
                                          </p:val>
                                        </p:tav>
                                      </p:tavLst>
                                    </p:anim>
                                    <p:anim calcmode="lin" valueType="num">
                                      <p:cBhvr>
                                        <p:cTn id="47" dur="1000" fill="hold"/>
                                        <p:tgtEl>
                                          <p:spTgt spid="52"/>
                                        </p:tgtEl>
                                        <p:attrNameLst>
                                          <p:attrName>ppt_h</p:attrName>
                                        </p:attrNameLst>
                                      </p:cBhvr>
                                      <p:tavLst>
                                        <p:tav tm="0">
                                          <p:val>
                                            <p:fltVal val="0"/>
                                          </p:val>
                                        </p:tav>
                                        <p:tav tm="100000">
                                          <p:val>
                                            <p:strVal val="#ppt_h"/>
                                          </p:val>
                                        </p:tav>
                                      </p:tavLst>
                                    </p:anim>
                                    <p:anim calcmode="lin" valueType="num">
                                      <p:cBhvr>
                                        <p:cTn id="48" dur="1000" fill="hold"/>
                                        <p:tgtEl>
                                          <p:spTgt spid="52"/>
                                        </p:tgtEl>
                                        <p:attrNameLst>
                                          <p:attrName>style.rotation</p:attrName>
                                        </p:attrNameLst>
                                      </p:cBhvr>
                                      <p:tavLst>
                                        <p:tav tm="0">
                                          <p:val>
                                            <p:fltVal val="90"/>
                                          </p:val>
                                        </p:tav>
                                        <p:tav tm="100000">
                                          <p:val>
                                            <p:fltVal val="0"/>
                                          </p:val>
                                        </p:tav>
                                      </p:tavLst>
                                    </p:anim>
                                    <p:animEffect transition="in" filter="fade">
                                      <p:cBhvr>
                                        <p:cTn id="49" dur="1000"/>
                                        <p:tgtEl>
                                          <p:spTgt spid="52"/>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1000"/>
                                        <p:tgtEl>
                                          <p:spTgt spid="86"/>
                                        </p:tgtEl>
                                      </p:cBhvr>
                                    </p:animEffect>
                                    <p:anim calcmode="lin" valueType="num">
                                      <p:cBhvr>
                                        <p:cTn id="53" dur="1000" fill="hold"/>
                                        <p:tgtEl>
                                          <p:spTgt spid="86"/>
                                        </p:tgtEl>
                                        <p:attrNameLst>
                                          <p:attrName>ppt_x</p:attrName>
                                        </p:attrNameLst>
                                      </p:cBhvr>
                                      <p:tavLst>
                                        <p:tav tm="0">
                                          <p:val>
                                            <p:strVal val="#ppt_x"/>
                                          </p:val>
                                        </p:tav>
                                        <p:tav tm="100000">
                                          <p:val>
                                            <p:strVal val="#ppt_x"/>
                                          </p:val>
                                        </p:tav>
                                      </p:tavLst>
                                    </p:anim>
                                    <p:anim calcmode="lin" valueType="num">
                                      <p:cBhvr>
                                        <p:cTn id="54" dur="1000" fill="hold"/>
                                        <p:tgtEl>
                                          <p:spTgt spid="8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fade">
                                      <p:cBhvr>
                                        <p:cTn id="57" dur="1000"/>
                                        <p:tgtEl>
                                          <p:spTgt spid="87"/>
                                        </p:tgtEl>
                                      </p:cBhvr>
                                    </p:animEffect>
                                    <p:anim calcmode="lin" valueType="num">
                                      <p:cBhvr>
                                        <p:cTn id="58" dur="1000" fill="hold"/>
                                        <p:tgtEl>
                                          <p:spTgt spid="87"/>
                                        </p:tgtEl>
                                        <p:attrNameLst>
                                          <p:attrName>ppt_x</p:attrName>
                                        </p:attrNameLst>
                                      </p:cBhvr>
                                      <p:tavLst>
                                        <p:tav tm="0">
                                          <p:val>
                                            <p:strVal val="#ppt_x"/>
                                          </p:val>
                                        </p:tav>
                                        <p:tav tm="100000">
                                          <p:val>
                                            <p:strVal val="#ppt_x"/>
                                          </p:val>
                                        </p:tav>
                                      </p:tavLst>
                                    </p:anim>
                                    <p:anim calcmode="lin" valueType="num">
                                      <p:cBhvr>
                                        <p:cTn id="59" dur="1000" fill="hold"/>
                                        <p:tgtEl>
                                          <p:spTgt spid="87"/>
                                        </p:tgtEl>
                                        <p:attrNameLst>
                                          <p:attrName>ppt_y</p:attrName>
                                        </p:attrNameLst>
                                      </p:cBhvr>
                                      <p:tavLst>
                                        <p:tav tm="0">
                                          <p:val>
                                            <p:strVal val="#ppt_y+.1"/>
                                          </p:val>
                                        </p:tav>
                                        <p:tav tm="100000">
                                          <p:val>
                                            <p:strVal val="#ppt_y"/>
                                          </p:val>
                                        </p:tav>
                                      </p:tavLst>
                                    </p:anim>
                                  </p:childTnLst>
                                </p:cTn>
                              </p:par>
                              <p:par>
                                <p:cTn id="60" presetID="31" presetClass="entr" presetSubtype="0" fill="hold" nodeType="withEffect">
                                  <p:stCondLst>
                                    <p:cond delay="0"/>
                                  </p:stCondLst>
                                  <p:childTnLst>
                                    <p:set>
                                      <p:cBhvr>
                                        <p:cTn id="61" dur="1" fill="hold">
                                          <p:stCondLst>
                                            <p:cond delay="0"/>
                                          </p:stCondLst>
                                        </p:cTn>
                                        <p:tgtEl>
                                          <p:spTgt spid="120"/>
                                        </p:tgtEl>
                                        <p:attrNameLst>
                                          <p:attrName>style.visibility</p:attrName>
                                        </p:attrNameLst>
                                      </p:cBhvr>
                                      <p:to>
                                        <p:strVal val="visible"/>
                                      </p:to>
                                    </p:set>
                                    <p:anim calcmode="lin" valueType="num">
                                      <p:cBhvr>
                                        <p:cTn id="62" dur="1000" fill="hold"/>
                                        <p:tgtEl>
                                          <p:spTgt spid="120"/>
                                        </p:tgtEl>
                                        <p:attrNameLst>
                                          <p:attrName>ppt_w</p:attrName>
                                        </p:attrNameLst>
                                      </p:cBhvr>
                                      <p:tavLst>
                                        <p:tav tm="0">
                                          <p:val>
                                            <p:fltVal val="0"/>
                                          </p:val>
                                        </p:tav>
                                        <p:tav tm="100000">
                                          <p:val>
                                            <p:strVal val="#ppt_w"/>
                                          </p:val>
                                        </p:tav>
                                      </p:tavLst>
                                    </p:anim>
                                    <p:anim calcmode="lin" valueType="num">
                                      <p:cBhvr>
                                        <p:cTn id="63" dur="1000" fill="hold"/>
                                        <p:tgtEl>
                                          <p:spTgt spid="120"/>
                                        </p:tgtEl>
                                        <p:attrNameLst>
                                          <p:attrName>ppt_h</p:attrName>
                                        </p:attrNameLst>
                                      </p:cBhvr>
                                      <p:tavLst>
                                        <p:tav tm="0">
                                          <p:val>
                                            <p:fltVal val="0"/>
                                          </p:val>
                                        </p:tav>
                                        <p:tav tm="100000">
                                          <p:val>
                                            <p:strVal val="#ppt_h"/>
                                          </p:val>
                                        </p:tav>
                                      </p:tavLst>
                                    </p:anim>
                                    <p:anim calcmode="lin" valueType="num">
                                      <p:cBhvr>
                                        <p:cTn id="64" dur="1000" fill="hold"/>
                                        <p:tgtEl>
                                          <p:spTgt spid="120"/>
                                        </p:tgtEl>
                                        <p:attrNameLst>
                                          <p:attrName>style.rotation</p:attrName>
                                        </p:attrNameLst>
                                      </p:cBhvr>
                                      <p:tavLst>
                                        <p:tav tm="0">
                                          <p:val>
                                            <p:fltVal val="90"/>
                                          </p:val>
                                        </p:tav>
                                        <p:tav tm="100000">
                                          <p:val>
                                            <p:fltVal val="0"/>
                                          </p:val>
                                        </p:tav>
                                      </p:tavLst>
                                    </p:anim>
                                    <p:animEffect transition="in" filter="fade">
                                      <p:cBhvr>
                                        <p:cTn id="65" dur="1000"/>
                                        <p:tgtEl>
                                          <p:spTgt spid="120"/>
                                        </p:tgtEl>
                                      </p:cBhvr>
                                    </p:animEffect>
                                  </p:childTnLst>
                                </p:cTn>
                              </p:par>
                              <p:par>
                                <p:cTn id="66" presetID="1" presetClass="entr" presetSubtype="0" fill="hold" nodeType="withEffect">
                                  <p:stCondLst>
                                    <p:cond delay="0"/>
                                  </p:stCondLst>
                                  <p:childTnLst>
                                    <p:set>
                                      <p:cBhvr>
                                        <p:cTn id="6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5" grpId="0"/>
      <p:bldP spid="46" grpId="0"/>
      <p:bldP spid="47" grpId="0"/>
      <p:bldP spid="48" grpId="0"/>
      <p:bldP spid="86" grpId="0"/>
      <p:bldP spid="8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49765" y="4137263"/>
            <a:ext cx="1619354" cy="646331"/>
          </a:xfrm>
          <a:prstGeom prst="rect">
            <a:avLst/>
          </a:prstGeom>
          <a:noFill/>
        </p:spPr>
        <p:txBody>
          <a:bodyPr wrap="none" rtlCol="0">
            <a:spAutoFit/>
          </a:bodyPr>
          <a:lstStyle/>
          <a:p>
            <a:r>
              <a:rPr lang="en-US" altLang="zh-CN" sz="3600" spc="300" dirty="0">
                <a:solidFill>
                  <a:schemeClr val="tx1">
                    <a:lumMod val="85000"/>
                    <a:lumOff val="15000"/>
                  </a:schemeClr>
                </a:solidFill>
                <a:latin typeface="造字工房尚雅体演示版常规体" pitchFamily="50" charset="-122"/>
                <a:ea typeface="造字工房尚雅体演示版常规体" pitchFamily="50" charset="-122"/>
              </a:rPr>
              <a:t>PART</a:t>
            </a:r>
            <a:endParaRPr lang="en-US" altLang="zh-CN" sz="3600" spc="300" dirty="0">
              <a:solidFill>
                <a:schemeClr val="tx1">
                  <a:lumMod val="85000"/>
                  <a:lumOff val="15000"/>
                </a:schemeClr>
              </a:solidFill>
              <a:latin typeface="造字工房尚雅体演示版常规体" pitchFamily="50" charset="-122"/>
              <a:ea typeface="造字工房尚雅体演示版常规体" pitchFamily="50" charset="-122"/>
            </a:endParaRPr>
          </a:p>
        </p:txBody>
      </p:sp>
      <p:sp>
        <p:nvSpPr>
          <p:cNvPr id="12" name="等腰三角形 11"/>
          <p:cNvSpPr/>
          <p:nvPr/>
        </p:nvSpPr>
        <p:spPr>
          <a:xfrm rot="512239">
            <a:off x="3477837" y="3538931"/>
            <a:ext cx="314715" cy="2713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20371609">
            <a:off x="3995378" y="3751964"/>
            <a:ext cx="157357" cy="13565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20371609">
            <a:off x="3124426" y="3774407"/>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3761573">
            <a:off x="2621230" y="3463058"/>
            <a:ext cx="588992" cy="40397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20371609">
            <a:off x="3987995" y="3447181"/>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2958273" y="2074407"/>
            <a:ext cx="797013" cy="1569660"/>
          </a:xfrm>
          <a:prstGeom prst="rect">
            <a:avLst/>
          </a:prstGeom>
          <a:noFill/>
        </p:spPr>
        <p:txBody>
          <a:bodyPr wrap="none" rtlCol="0">
            <a:spAutoFit/>
          </a:bodyPr>
          <a:lstStyle/>
          <a:p>
            <a:r>
              <a:rPr lang="en-US" altLang="zh-CN" sz="9600" b="1" dirty="0">
                <a:solidFill>
                  <a:schemeClr val="tx1">
                    <a:lumMod val="85000"/>
                    <a:lumOff val="15000"/>
                  </a:schemeClr>
                </a:solidFill>
                <a:latin typeface="造字工房尚雅体演示版常规体" pitchFamily="50" charset="-122"/>
                <a:ea typeface="造字工房尚雅体演示版常规体" pitchFamily="50" charset="-122"/>
              </a:rPr>
              <a:t>1</a:t>
            </a:r>
            <a:endParaRPr lang="zh-CN" altLang="en-US" sz="9600" b="1" dirty="0">
              <a:solidFill>
                <a:schemeClr val="tx1">
                  <a:lumMod val="85000"/>
                  <a:lumOff val="15000"/>
                </a:schemeClr>
              </a:solidFill>
              <a:latin typeface="造字工房尚雅体演示版常规体" pitchFamily="50" charset="-122"/>
              <a:ea typeface="造字工房尚雅体演示版常规体" pitchFamily="50" charset="-122"/>
            </a:endParaRPr>
          </a:p>
        </p:txBody>
      </p:sp>
      <p:sp>
        <p:nvSpPr>
          <p:cNvPr id="28" name="TextBox 27"/>
          <p:cNvSpPr txBox="1"/>
          <p:nvPr/>
        </p:nvSpPr>
        <p:spPr>
          <a:xfrm>
            <a:off x="5375126" y="2955654"/>
            <a:ext cx="4035079" cy="646331"/>
          </a:xfrm>
          <a:prstGeom prst="rect">
            <a:avLst/>
          </a:prstGeom>
          <a:noFill/>
        </p:spPr>
        <p:txBody>
          <a:bodyPr wrap="none" rtlCol="0">
            <a:spAutoFit/>
          </a:bodyPr>
          <a:lstStyle/>
          <a:p>
            <a:r>
              <a:rPr lang="zh-CN" altLang="en-US" sz="3600" spc="300" dirty="0">
                <a:latin typeface="+mn-ea"/>
              </a:rPr>
              <a:t>应用场景 和 定位</a:t>
            </a:r>
            <a:endParaRPr lang="zh-CN" altLang="en-US" sz="3600" spc="300" dirty="0">
              <a:latin typeface="+mn-ea"/>
            </a:endParaRPr>
          </a:p>
        </p:txBody>
      </p:sp>
      <p:cxnSp>
        <p:nvCxnSpPr>
          <p:cNvPr id="33" name="直接连接符 32"/>
          <p:cNvCxnSpPr/>
          <p:nvPr/>
        </p:nvCxnSpPr>
        <p:spPr>
          <a:xfrm flipH="1">
            <a:off x="6067126" y="2638182"/>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082926" y="3247397"/>
            <a:ext cx="654557" cy="5343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8803430" y="2638182"/>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744019" y="3685485"/>
            <a:ext cx="654557" cy="53433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ppt_w</p:attrName>
                                        </p:attrNameLst>
                                      </p:cBhvr>
                                      <p:tavLst>
                                        <p:tav tm="0">
                                          <p:val>
                                            <p:fltVal val="0"/>
                                          </p:val>
                                        </p:tav>
                                        <p:tav tm="100000">
                                          <p:val>
                                            <p:strVal val="#ppt_w"/>
                                          </p:val>
                                        </p:tav>
                                      </p:tavLst>
                                    </p:anim>
                                    <p:anim calcmode="lin" valueType="num">
                                      <p:cBhvr>
                                        <p:cTn id="13" dur="1000" fill="hold"/>
                                        <p:tgtEl>
                                          <p:spTgt spid="15"/>
                                        </p:tgtEl>
                                        <p:attrNameLst>
                                          <p:attrName>ppt_h</p:attrName>
                                        </p:attrNameLst>
                                      </p:cBhvr>
                                      <p:tavLst>
                                        <p:tav tm="0">
                                          <p:val>
                                            <p:fltVal val="0"/>
                                          </p:val>
                                        </p:tav>
                                        <p:tav tm="100000">
                                          <p:val>
                                            <p:strVal val="#ppt_h"/>
                                          </p:val>
                                        </p:tav>
                                      </p:tavLst>
                                    </p:anim>
                                    <p:anim calcmode="lin" valueType="num">
                                      <p:cBhvr>
                                        <p:cTn id="14" dur="1000" fill="hold"/>
                                        <p:tgtEl>
                                          <p:spTgt spid="15"/>
                                        </p:tgtEl>
                                        <p:attrNameLst>
                                          <p:attrName>style.rotation</p:attrName>
                                        </p:attrNameLst>
                                      </p:cBhvr>
                                      <p:tavLst>
                                        <p:tav tm="0">
                                          <p:val>
                                            <p:fltVal val="90"/>
                                          </p:val>
                                        </p:tav>
                                        <p:tav tm="100000">
                                          <p:val>
                                            <p:fltVal val="0"/>
                                          </p:val>
                                        </p:tav>
                                      </p:tavLst>
                                    </p:anim>
                                    <p:animEffect transition="in" filter="fade">
                                      <p:cBhvr>
                                        <p:cTn id="15" dur="1000"/>
                                        <p:tgtEl>
                                          <p:spTgt spid="15"/>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1000" fill="hold"/>
                                        <p:tgtEl>
                                          <p:spTgt spid="16"/>
                                        </p:tgtEl>
                                        <p:attrNameLst>
                                          <p:attrName>ppt_w</p:attrName>
                                        </p:attrNameLst>
                                      </p:cBhvr>
                                      <p:tavLst>
                                        <p:tav tm="0">
                                          <p:val>
                                            <p:fltVal val="0"/>
                                          </p:val>
                                        </p:tav>
                                        <p:tav tm="100000">
                                          <p:val>
                                            <p:strVal val="#ppt_w"/>
                                          </p:val>
                                        </p:tav>
                                      </p:tavLst>
                                    </p:anim>
                                    <p:anim calcmode="lin" valueType="num">
                                      <p:cBhvr>
                                        <p:cTn id="31" dur="1000" fill="hold"/>
                                        <p:tgtEl>
                                          <p:spTgt spid="16"/>
                                        </p:tgtEl>
                                        <p:attrNameLst>
                                          <p:attrName>ppt_h</p:attrName>
                                        </p:attrNameLst>
                                      </p:cBhvr>
                                      <p:tavLst>
                                        <p:tav tm="0">
                                          <p:val>
                                            <p:fltVal val="0"/>
                                          </p:val>
                                        </p:tav>
                                        <p:tav tm="100000">
                                          <p:val>
                                            <p:strVal val="#ppt_h"/>
                                          </p:val>
                                        </p:tav>
                                      </p:tavLst>
                                    </p:anim>
                                    <p:anim calcmode="lin" valueType="num">
                                      <p:cBhvr>
                                        <p:cTn id="32" dur="1000" fill="hold"/>
                                        <p:tgtEl>
                                          <p:spTgt spid="16"/>
                                        </p:tgtEl>
                                        <p:attrNameLst>
                                          <p:attrName>style.rotation</p:attrName>
                                        </p:attrNameLst>
                                      </p:cBhvr>
                                      <p:tavLst>
                                        <p:tav tm="0">
                                          <p:val>
                                            <p:fltVal val="90"/>
                                          </p:val>
                                        </p:tav>
                                        <p:tav tm="100000">
                                          <p:val>
                                            <p:fltVal val="0"/>
                                          </p:val>
                                        </p:tav>
                                      </p:tavLst>
                                    </p:anim>
                                    <p:animEffect transition="in" filter="fade">
                                      <p:cBhvr>
                                        <p:cTn id="33" dur="1000"/>
                                        <p:tgtEl>
                                          <p:spTgt spid="16"/>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fltVal val="0"/>
                                          </p:val>
                                        </p:tav>
                                        <p:tav tm="100000">
                                          <p:val>
                                            <p:strVal val="#ppt_w"/>
                                          </p:val>
                                        </p:tav>
                                      </p:tavLst>
                                    </p:anim>
                                    <p:anim calcmode="lin" valueType="num">
                                      <p:cBhvr>
                                        <p:cTn id="37" dur="1000" fill="hold"/>
                                        <p:tgtEl>
                                          <p:spTgt spid="13"/>
                                        </p:tgtEl>
                                        <p:attrNameLst>
                                          <p:attrName>ppt_h</p:attrName>
                                        </p:attrNameLst>
                                      </p:cBhvr>
                                      <p:tavLst>
                                        <p:tav tm="0">
                                          <p:val>
                                            <p:fltVal val="0"/>
                                          </p:val>
                                        </p:tav>
                                        <p:tav tm="100000">
                                          <p:val>
                                            <p:strVal val="#ppt_h"/>
                                          </p:val>
                                        </p:tav>
                                      </p:tavLst>
                                    </p:anim>
                                    <p:anim calcmode="lin" valueType="num">
                                      <p:cBhvr>
                                        <p:cTn id="38" dur="1000" fill="hold"/>
                                        <p:tgtEl>
                                          <p:spTgt spid="13"/>
                                        </p:tgtEl>
                                        <p:attrNameLst>
                                          <p:attrName>style.rotation</p:attrName>
                                        </p:attrNameLst>
                                      </p:cBhvr>
                                      <p:tavLst>
                                        <p:tav tm="0">
                                          <p:val>
                                            <p:fltVal val="90"/>
                                          </p:val>
                                        </p:tav>
                                        <p:tav tm="100000">
                                          <p:val>
                                            <p:fltVal val="0"/>
                                          </p:val>
                                        </p:tav>
                                      </p:tavLst>
                                    </p:anim>
                                    <p:animEffect transition="in" filter="fade">
                                      <p:cBhvr>
                                        <p:cTn id="39" dur="1000"/>
                                        <p:tgtEl>
                                          <p:spTgt spid="13"/>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53" presetClass="entr" presetSubtype="52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Effect transition="in" filter="fade">
                                      <p:cBhvr>
                                        <p:cTn id="50" dur="500"/>
                                        <p:tgtEl>
                                          <p:spTgt spid="28"/>
                                        </p:tgtEl>
                                      </p:cBhvr>
                                    </p:animEffect>
                                    <p:anim calcmode="lin" valueType="num">
                                      <p:cBhvr>
                                        <p:cTn id="51" dur="500" fill="hold"/>
                                        <p:tgtEl>
                                          <p:spTgt spid="28"/>
                                        </p:tgtEl>
                                        <p:attrNameLst>
                                          <p:attrName>ppt_x</p:attrName>
                                        </p:attrNameLst>
                                      </p:cBhvr>
                                      <p:tavLst>
                                        <p:tav tm="0">
                                          <p:val>
                                            <p:fltVal val="0.5"/>
                                          </p:val>
                                        </p:tav>
                                        <p:tav tm="100000">
                                          <p:val>
                                            <p:strVal val="#ppt_x"/>
                                          </p:val>
                                        </p:tav>
                                      </p:tavLst>
                                    </p:anim>
                                    <p:anim calcmode="lin" valueType="num">
                                      <p:cBhvr>
                                        <p:cTn id="52" dur="500" fill="hold"/>
                                        <p:tgtEl>
                                          <p:spTgt spid="28"/>
                                        </p:tgtEl>
                                        <p:attrNameLst>
                                          <p:attrName>ppt_y</p:attrName>
                                        </p:attrNameLst>
                                      </p:cBhvr>
                                      <p:tavLst>
                                        <p:tav tm="0">
                                          <p:val>
                                            <p:fltVal val="0.5"/>
                                          </p:val>
                                        </p:tav>
                                        <p:tav tm="100000">
                                          <p:val>
                                            <p:strVal val="#ppt_y"/>
                                          </p:val>
                                        </p:tav>
                                      </p:tavLst>
                                    </p:anim>
                                  </p:childTnLst>
                                </p:cTn>
                              </p:par>
                              <p:par>
                                <p:cTn id="53" presetID="3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1000" fill="hold"/>
                                        <p:tgtEl>
                                          <p:spTgt spid="37"/>
                                        </p:tgtEl>
                                        <p:attrNameLst>
                                          <p:attrName>ppt_w</p:attrName>
                                        </p:attrNameLst>
                                      </p:cBhvr>
                                      <p:tavLst>
                                        <p:tav tm="0">
                                          <p:val>
                                            <p:fltVal val="0"/>
                                          </p:val>
                                        </p:tav>
                                        <p:tav tm="100000">
                                          <p:val>
                                            <p:strVal val="#ppt_w"/>
                                          </p:val>
                                        </p:tav>
                                      </p:tavLst>
                                    </p:anim>
                                    <p:anim calcmode="lin" valueType="num">
                                      <p:cBhvr>
                                        <p:cTn id="62" dur="1000" fill="hold"/>
                                        <p:tgtEl>
                                          <p:spTgt spid="37"/>
                                        </p:tgtEl>
                                        <p:attrNameLst>
                                          <p:attrName>ppt_h</p:attrName>
                                        </p:attrNameLst>
                                      </p:cBhvr>
                                      <p:tavLst>
                                        <p:tav tm="0">
                                          <p:val>
                                            <p:fltVal val="0"/>
                                          </p:val>
                                        </p:tav>
                                        <p:tav tm="100000">
                                          <p:val>
                                            <p:strVal val="#ppt_h"/>
                                          </p:val>
                                        </p:tav>
                                      </p:tavLst>
                                    </p:anim>
                                    <p:anim calcmode="lin" valueType="num">
                                      <p:cBhvr>
                                        <p:cTn id="63" dur="1000" fill="hold"/>
                                        <p:tgtEl>
                                          <p:spTgt spid="37"/>
                                        </p:tgtEl>
                                        <p:attrNameLst>
                                          <p:attrName>style.rotation</p:attrName>
                                        </p:attrNameLst>
                                      </p:cBhvr>
                                      <p:tavLst>
                                        <p:tav tm="0">
                                          <p:val>
                                            <p:fltVal val="90"/>
                                          </p:val>
                                        </p:tav>
                                        <p:tav tm="100000">
                                          <p:val>
                                            <p:fltVal val="0"/>
                                          </p:val>
                                        </p:tav>
                                      </p:tavLst>
                                    </p:anim>
                                    <p:animEffect transition="in" filter="fade">
                                      <p:cBhvr>
                                        <p:cTn id="64" dur="1000"/>
                                        <p:tgtEl>
                                          <p:spTgt spid="37"/>
                                        </p:tgtEl>
                                      </p:cBhvr>
                                    </p:animEffect>
                                  </p:childTnLst>
                                </p:cTn>
                              </p:par>
                              <p:par>
                                <p:cTn id="65" presetID="3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1000" fill="hold"/>
                                        <p:tgtEl>
                                          <p:spTgt spid="36"/>
                                        </p:tgtEl>
                                        <p:attrNameLst>
                                          <p:attrName>ppt_w</p:attrName>
                                        </p:attrNameLst>
                                      </p:cBhvr>
                                      <p:tavLst>
                                        <p:tav tm="0">
                                          <p:val>
                                            <p:fltVal val="0"/>
                                          </p:val>
                                        </p:tav>
                                        <p:tav tm="100000">
                                          <p:val>
                                            <p:strVal val="#ppt_w"/>
                                          </p:val>
                                        </p:tav>
                                      </p:tavLst>
                                    </p:anim>
                                    <p:anim calcmode="lin" valueType="num">
                                      <p:cBhvr>
                                        <p:cTn id="68" dur="1000" fill="hold"/>
                                        <p:tgtEl>
                                          <p:spTgt spid="36"/>
                                        </p:tgtEl>
                                        <p:attrNameLst>
                                          <p:attrName>ppt_h</p:attrName>
                                        </p:attrNameLst>
                                      </p:cBhvr>
                                      <p:tavLst>
                                        <p:tav tm="0">
                                          <p:val>
                                            <p:fltVal val="0"/>
                                          </p:val>
                                        </p:tav>
                                        <p:tav tm="100000">
                                          <p:val>
                                            <p:strVal val="#ppt_h"/>
                                          </p:val>
                                        </p:tav>
                                      </p:tavLst>
                                    </p:anim>
                                    <p:anim calcmode="lin" valueType="num">
                                      <p:cBhvr>
                                        <p:cTn id="69" dur="1000" fill="hold"/>
                                        <p:tgtEl>
                                          <p:spTgt spid="36"/>
                                        </p:tgtEl>
                                        <p:attrNameLst>
                                          <p:attrName>style.rotation</p:attrName>
                                        </p:attrNameLst>
                                      </p:cBhvr>
                                      <p:tavLst>
                                        <p:tav tm="0">
                                          <p:val>
                                            <p:fltVal val="90"/>
                                          </p:val>
                                        </p:tav>
                                        <p:tav tm="100000">
                                          <p:val>
                                            <p:fltVal val="0"/>
                                          </p:val>
                                        </p:tav>
                                      </p:tavLst>
                                    </p:anim>
                                    <p:animEffect transition="in" filter="fade">
                                      <p:cBhvr>
                                        <p:cTn id="70" dur="1000"/>
                                        <p:tgtEl>
                                          <p:spTgt spid="36"/>
                                        </p:tgtEl>
                                      </p:cBhvr>
                                    </p:animEffect>
                                  </p:childTnLst>
                                </p:cTn>
                              </p:par>
                              <p:par>
                                <p:cTn id="71" presetID="3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1000" fill="hold"/>
                                        <p:tgtEl>
                                          <p:spTgt spid="34"/>
                                        </p:tgtEl>
                                        <p:attrNameLst>
                                          <p:attrName>ppt_w</p:attrName>
                                        </p:attrNameLst>
                                      </p:cBhvr>
                                      <p:tavLst>
                                        <p:tav tm="0">
                                          <p:val>
                                            <p:fltVal val="0"/>
                                          </p:val>
                                        </p:tav>
                                        <p:tav tm="100000">
                                          <p:val>
                                            <p:strVal val="#ppt_w"/>
                                          </p:val>
                                        </p:tav>
                                      </p:tavLst>
                                    </p:anim>
                                    <p:anim calcmode="lin" valueType="num">
                                      <p:cBhvr>
                                        <p:cTn id="74" dur="1000" fill="hold"/>
                                        <p:tgtEl>
                                          <p:spTgt spid="34"/>
                                        </p:tgtEl>
                                        <p:attrNameLst>
                                          <p:attrName>ppt_h</p:attrName>
                                        </p:attrNameLst>
                                      </p:cBhvr>
                                      <p:tavLst>
                                        <p:tav tm="0">
                                          <p:val>
                                            <p:fltVal val="0"/>
                                          </p:val>
                                        </p:tav>
                                        <p:tav tm="100000">
                                          <p:val>
                                            <p:strVal val="#ppt_h"/>
                                          </p:val>
                                        </p:tav>
                                      </p:tavLst>
                                    </p:anim>
                                    <p:anim calcmode="lin" valueType="num">
                                      <p:cBhvr>
                                        <p:cTn id="75" dur="1000" fill="hold"/>
                                        <p:tgtEl>
                                          <p:spTgt spid="34"/>
                                        </p:tgtEl>
                                        <p:attrNameLst>
                                          <p:attrName>style.rotation</p:attrName>
                                        </p:attrNameLst>
                                      </p:cBhvr>
                                      <p:tavLst>
                                        <p:tav tm="0">
                                          <p:val>
                                            <p:fltVal val="90"/>
                                          </p:val>
                                        </p:tav>
                                        <p:tav tm="100000">
                                          <p:val>
                                            <p:fltVal val="0"/>
                                          </p:val>
                                        </p:tav>
                                      </p:tavLst>
                                    </p:anim>
                                    <p:animEffect transition="in" filter="fade">
                                      <p:cBhvr>
                                        <p:cTn id="76"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4" grpId="0" animBg="1"/>
      <p:bldP spid="15" grpId="0" animBg="1"/>
      <p:bldP spid="16" grpId="0" animBg="1"/>
      <p:bldP spid="17"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97873" y="611396"/>
            <a:ext cx="1569660" cy="369332"/>
          </a:xfrm>
          <a:prstGeom prst="rect">
            <a:avLst/>
          </a:prstGeom>
        </p:spPr>
        <p:txBody>
          <a:bodyPr wrap="none">
            <a:spAutoFit/>
          </a:bodyPr>
          <a:lstStyle/>
          <a:p>
            <a:r>
              <a:rPr lang="zh-CN" altLang="en-US" b="1" dirty="0"/>
              <a:t>登录实现细节</a:t>
            </a:r>
            <a:endParaRPr lang="zh-CN" altLang="en-US" b="1" dirty="0"/>
          </a:p>
        </p:txBody>
      </p:sp>
      <p:sp>
        <p:nvSpPr>
          <p:cNvPr id="5" name="左中括号 4"/>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29"/>
          <p:cNvSpPr txBox="1"/>
          <p:nvPr/>
        </p:nvSpPr>
        <p:spPr>
          <a:xfrm>
            <a:off x="451032" y="1088487"/>
            <a:ext cx="4938555" cy="5575914"/>
          </a:xfrm>
          <a:prstGeom prst="rect">
            <a:avLst/>
          </a:prstGeom>
          <a:noFill/>
        </p:spPr>
        <p:txBody>
          <a:bodyPr wrap="square" lIns="219419" tIns="109710" rIns="219419" bIns="109710" rtlCol="0">
            <a:spAutoFit/>
          </a:bodyPr>
          <a:lstStyle/>
          <a:p>
            <a:pPr marL="342900" indent="-342900">
              <a:lnSpc>
                <a:spcPct val="150000"/>
              </a:lnSpc>
              <a:buAutoNum type="arabicPeriod"/>
            </a:pPr>
            <a:r>
              <a:rPr lang="zh-CN" altLang="en-US" dirty="0">
                <a:latin typeface="+mn-ea"/>
                <a:cs typeface="Aparajita" panose="020B0604020202020204" pitchFamily="34" charset="0"/>
              </a:rPr>
              <a:t>服务端接收从客户端发来的</a:t>
            </a:r>
            <a:r>
              <a:rPr lang="en-US" altLang="zh-CN" dirty="0">
                <a:latin typeface="+mn-ea"/>
                <a:cs typeface="Aparajita" panose="020B0604020202020204" pitchFamily="34" charset="0"/>
              </a:rPr>
              <a:t>POST</a:t>
            </a:r>
            <a:r>
              <a:rPr lang="zh-CN" altLang="en-US" dirty="0">
                <a:latin typeface="+mn-ea"/>
                <a:cs typeface="Aparajita" panose="020B0604020202020204" pitchFamily="34" charset="0"/>
              </a:rPr>
              <a:t>请求信息；</a:t>
            </a:r>
            <a:endParaRPr lang="en-US" altLang="zh-CN" dirty="0">
              <a:latin typeface="+mn-ea"/>
              <a:cs typeface="Aparajita" panose="020B0604020202020204" pitchFamily="34" charset="0"/>
            </a:endParaRPr>
          </a:p>
          <a:p>
            <a:pPr marL="342900" indent="-342900">
              <a:lnSpc>
                <a:spcPct val="150000"/>
              </a:lnSpc>
              <a:buAutoNum type="arabicPeriod"/>
            </a:pPr>
            <a:r>
              <a:rPr lang="zh-CN" altLang="en-US" dirty="0">
                <a:latin typeface="+mn-ea"/>
                <a:cs typeface="Aparajita" panose="020B0604020202020204" pitchFamily="34" charset="0"/>
              </a:rPr>
              <a:t>从</a:t>
            </a:r>
            <a:r>
              <a:rPr lang="en-US" altLang="zh-CN" dirty="0">
                <a:latin typeface="+mn-ea"/>
                <a:cs typeface="Aparajita" panose="020B0604020202020204" pitchFamily="34" charset="0"/>
              </a:rPr>
              <a:t>POST</a:t>
            </a:r>
            <a:r>
              <a:rPr lang="zh-CN" altLang="en-US" dirty="0">
                <a:latin typeface="+mn-ea"/>
                <a:cs typeface="Aparajita" panose="020B0604020202020204" pitchFamily="34" charset="0"/>
              </a:rPr>
              <a:t>信息中解析出用户输入的用户名密码信息以及验证码，并对密码进行加密；</a:t>
            </a:r>
            <a:endParaRPr lang="en-US" altLang="zh-CN" dirty="0">
              <a:latin typeface="+mn-ea"/>
              <a:cs typeface="Aparajita" panose="020B0604020202020204" pitchFamily="34" charset="0"/>
            </a:endParaRPr>
          </a:p>
          <a:p>
            <a:pPr marL="342900" indent="-342900">
              <a:lnSpc>
                <a:spcPct val="150000"/>
              </a:lnSpc>
              <a:buAutoNum type="arabicPeriod"/>
            </a:pPr>
            <a:r>
              <a:rPr lang="zh-CN" altLang="en-US" dirty="0">
                <a:latin typeface="+mn-ea"/>
                <a:cs typeface="Aparajita" panose="020B0604020202020204" pitchFamily="34" charset="0"/>
              </a:rPr>
              <a:t>对验证码进行比对，若输入正确则进行操作</a:t>
            </a:r>
            <a:r>
              <a:rPr lang="en-US" altLang="zh-CN" dirty="0">
                <a:latin typeface="+mn-ea"/>
                <a:cs typeface="Aparajita" panose="020B0604020202020204" pitchFamily="34" charset="0"/>
              </a:rPr>
              <a:t>4</a:t>
            </a:r>
            <a:r>
              <a:rPr lang="zh-CN" altLang="en-US" dirty="0">
                <a:latin typeface="+mn-ea"/>
                <a:cs typeface="Aparajita" panose="020B0604020202020204" pitchFamily="34" charset="0"/>
              </a:rPr>
              <a:t>，否则提示验证码输入错误，可重新输入或点击验证码图片进行更换；</a:t>
            </a:r>
            <a:endParaRPr lang="en-US" altLang="zh-CN" dirty="0">
              <a:latin typeface="+mn-ea"/>
              <a:cs typeface="Aparajita" panose="020B0604020202020204" pitchFamily="34" charset="0"/>
            </a:endParaRPr>
          </a:p>
          <a:p>
            <a:pPr marL="342900" indent="-342900">
              <a:lnSpc>
                <a:spcPct val="150000"/>
              </a:lnSpc>
              <a:buAutoNum type="arabicPeriod"/>
            </a:pPr>
            <a:r>
              <a:rPr lang="zh-CN" altLang="en-US" dirty="0">
                <a:latin typeface="+mn-ea"/>
                <a:cs typeface="Aparajita" panose="020B0604020202020204" pitchFamily="34" charset="0"/>
              </a:rPr>
              <a:t>连接数据库，对用户名密码信息在数据库中进行查找，若得到结果，则进行操作</a:t>
            </a:r>
            <a:r>
              <a:rPr lang="en-US" altLang="zh-CN" dirty="0">
                <a:latin typeface="+mn-ea"/>
                <a:cs typeface="Aparajita" panose="020B0604020202020204" pitchFamily="34" charset="0"/>
              </a:rPr>
              <a:t>5</a:t>
            </a:r>
            <a:r>
              <a:rPr lang="zh-CN" altLang="en-US" dirty="0">
                <a:latin typeface="+mn-ea"/>
                <a:cs typeface="Aparajita" panose="020B0604020202020204" pitchFamily="34" charset="0"/>
              </a:rPr>
              <a:t>，否则，进行操作</a:t>
            </a:r>
            <a:r>
              <a:rPr lang="en-US" altLang="zh-CN" dirty="0">
                <a:latin typeface="+mn-ea"/>
                <a:cs typeface="Aparajita" panose="020B0604020202020204" pitchFamily="34" charset="0"/>
              </a:rPr>
              <a:t>6</a:t>
            </a:r>
            <a:r>
              <a:rPr lang="zh-CN" altLang="en-US" dirty="0">
                <a:latin typeface="+mn-ea"/>
                <a:cs typeface="Aparajita" panose="020B0604020202020204" pitchFamily="34" charset="0"/>
              </a:rPr>
              <a:t>；</a:t>
            </a:r>
            <a:endParaRPr lang="en-US" altLang="zh-CN" dirty="0">
              <a:latin typeface="+mn-ea"/>
              <a:cs typeface="Aparajita" panose="020B0604020202020204" pitchFamily="34" charset="0"/>
            </a:endParaRPr>
          </a:p>
          <a:p>
            <a:pPr marL="342900" indent="-342900">
              <a:lnSpc>
                <a:spcPct val="150000"/>
              </a:lnSpc>
              <a:buAutoNum type="arabicPeriod"/>
            </a:pPr>
            <a:r>
              <a:rPr lang="zh-CN" altLang="en-US" dirty="0">
                <a:latin typeface="+mn-ea"/>
                <a:cs typeface="Aparajita" panose="020B0604020202020204" pitchFamily="34" charset="0"/>
              </a:rPr>
              <a:t>用户登录成功，用户名信息存入</a:t>
            </a:r>
            <a:r>
              <a:rPr lang="en-US" altLang="zh-CN" dirty="0">
                <a:latin typeface="+mn-ea"/>
                <a:cs typeface="Aparajita" panose="020B0604020202020204" pitchFamily="34" charset="0"/>
              </a:rPr>
              <a:t>cookie</a:t>
            </a:r>
            <a:r>
              <a:rPr lang="zh-CN" altLang="en-US" dirty="0">
                <a:latin typeface="+mn-ea"/>
                <a:cs typeface="Aparajita" panose="020B0604020202020204" pitchFamily="34" charset="0"/>
              </a:rPr>
              <a:t>，用于前端显示，同时页面跳转到主页；</a:t>
            </a:r>
            <a:endParaRPr lang="en-US" altLang="zh-CN" dirty="0">
              <a:latin typeface="+mn-ea"/>
              <a:cs typeface="Aparajita" panose="020B0604020202020204" pitchFamily="34" charset="0"/>
            </a:endParaRPr>
          </a:p>
          <a:p>
            <a:pPr marL="342900" indent="-342900">
              <a:lnSpc>
                <a:spcPct val="150000"/>
              </a:lnSpc>
              <a:buAutoNum type="arabicPeriod"/>
            </a:pPr>
            <a:r>
              <a:rPr lang="zh-CN" altLang="en-US" dirty="0">
                <a:latin typeface="+mn-ea"/>
                <a:cs typeface="Aparajita" panose="020B0604020202020204" pitchFamily="34" charset="0"/>
              </a:rPr>
              <a:t>用户登录失败，提示用户名或密码错误；</a:t>
            </a:r>
            <a:endParaRPr lang="en-US" altLang="zh-CN" dirty="0">
              <a:latin typeface="+mn-ea"/>
              <a:cs typeface="Aparajita" panose="020B0604020202020204" pitchFamily="34" charset="0"/>
            </a:endParaRPr>
          </a:p>
        </p:txBody>
      </p:sp>
      <p:grpSp>
        <p:nvGrpSpPr>
          <p:cNvPr id="21" name="组合 20"/>
          <p:cNvGrpSpPr/>
          <p:nvPr/>
        </p:nvGrpSpPr>
        <p:grpSpPr>
          <a:xfrm>
            <a:off x="5591150" y="1124744"/>
            <a:ext cx="6307183" cy="5065389"/>
            <a:chOff x="5195653" y="315341"/>
            <a:chExt cx="6424827" cy="5010696"/>
          </a:xfrm>
        </p:grpSpPr>
        <p:sp>
          <p:nvSpPr>
            <p:cNvPr id="32" name="矩形 31"/>
            <p:cNvSpPr/>
            <p:nvPr/>
          </p:nvSpPr>
          <p:spPr>
            <a:xfrm>
              <a:off x="5195653" y="3501008"/>
              <a:ext cx="1276802" cy="710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客户端</a:t>
              </a:r>
              <a:endParaRPr lang="zh-CN" altLang="en-US" dirty="0"/>
            </a:p>
          </p:txBody>
        </p:sp>
        <p:sp>
          <p:nvSpPr>
            <p:cNvPr id="33" name="椭圆 32"/>
            <p:cNvSpPr/>
            <p:nvPr/>
          </p:nvSpPr>
          <p:spPr>
            <a:xfrm>
              <a:off x="9221821" y="2141105"/>
              <a:ext cx="1368152"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查询相关用户信息</a:t>
              </a:r>
              <a:endParaRPr lang="zh-CN" altLang="en-US" dirty="0"/>
            </a:p>
          </p:txBody>
        </p:sp>
        <p:sp>
          <p:nvSpPr>
            <p:cNvPr id="34" name="椭圆 33"/>
            <p:cNvSpPr/>
            <p:nvPr/>
          </p:nvSpPr>
          <p:spPr>
            <a:xfrm>
              <a:off x="7747632" y="4509120"/>
              <a:ext cx="1368152"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用户名存入</a:t>
              </a:r>
              <a:r>
                <a:rPr lang="en-US" altLang="zh-CN" dirty="0"/>
                <a:t>cookie</a:t>
              </a:r>
              <a:endParaRPr lang="zh-CN" altLang="en-US" dirty="0"/>
            </a:p>
          </p:txBody>
        </p:sp>
        <p:sp>
          <p:nvSpPr>
            <p:cNvPr id="35" name="矩形 34"/>
            <p:cNvSpPr/>
            <p:nvPr/>
          </p:nvSpPr>
          <p:spPr>
            <a:xfrm>
              <a:off x="10343678" y="3429000"/>
              <a:ext cx="1276802" cy="710014"/>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用户信息数据库</a:t>
              </a:r>
              <a:endParaRPr lang="zh-CN" altLang="en-US" dirty="0"/>
            </a:p>
          </p:txBody>
        </p:sp>
        <p:cxnSp>
          <p:nvCxnSpPr>
            <p:cNvPr id="36" name="直接连接符 35"/>
            <p:cNvCxnSpPr/>
            <p:nvPr/>
          </p:nvCxnSpPr>
          <p:spPr>
            <a:xfrm flipH="1">
              <a:off x="10343678" y="3429000"/>
              <a:ext cx="1276802"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0343678" y="4139014"/>
              <a:ext cx="1276802"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6482616" y="2157307"/>
              <a:ext cx="1368152"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检验验证码输入正误</a:t>
              </a:r>
              <a:endParaRPr lang="zh-CN" altLang="en-US" dirty="0"/>
            </a:p>
          </p:txBody>
        </p:sp>
        <p:cxnSp>
          <p:nvCxnSpPr>
            <p:cNvPr id="41" name="直接箭头连接符 40"/>
            <p:cNvCxnSpPr>
              <a:stCxn id="39" idx="6"/>
              <a:endCxn id="33" idx="2"/>
            </p:cNvCxnSpPr>
            <p:nvPr/>
          </p:nvCxnSpPr>
          <p:spPr>
            <a:xfrm flipV="1">
              <a:off x="7850768" y="2549564"/>
              <a:ext cx="1371053" cy="162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连接符: 曲线 42"/>
            <p:cNvCxnSpPr>
              <a:stCxn id="32" idx="0"/>
              <a:endCxn id="39" idx="2"/>
            </p:cNvCxnSpPr>
            <p:nvPr/>
          </p:nvCxnSpPr>
          <p:spPr>
            <a:xfrm rot="5400000" flipH="1" flipV="1">
              <a:off x="5690714" y="2709106"/>
              <a:ext cx="935242" cy="648562"/>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连接符: 曲线 43"/>
            <p:cNvCxnSpPr>
              <a:stCxn id="33" idx="6"/>
              <a:endCxn id="35" idx="0"/>
            </p:cNvCxnSpPr>
            <p:nvPr/>
          </p:nvCxnSpPr>
          <p:spPr>
            <a:xfrm>
              <a:off x="10589973" y="2549564"/>
              <a:ext cx="392106" cy="87943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矩形 46"/>
            <p:cNvSpPr/>
            <p:nvPr/>
          </p:nvSpPr>
          <p:spPr>
            <a:xfrm>
              <a:off x="7939724" y="2112558"/>
              <a:ext cx="1107996" cy="369332"/>
            </a:xfrm>
            <a:prstGeom prst="rect">
              <a:avLst/>
            </a:prstGeom>
            <a:noFill/>
          </p:spPr>
          <p:txBody>
            <a:bodyPr wrap="non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rPr>
                <a:t>输入正确</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cxnSp>
          <p:nvCxnSpPr>
            <p:cNvPr id="48" name="连接符: 曲线 47"/>
            <p:cNvCxnSpPr>
              <a:stCxn id="35" idx="2"/>
              <a:endCxn id="34" idx="6"/>
            </p:cNvCxnSpPr>
            <p:nvPr/>
          </p:nvCxnSpPr>
          <p:spPr>
            <a:xfrm rot="5400000">
              <a:off x="9659650" y="3595149"/>
              <a:ext cx="778565" cy="186629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50"/>
            <p:cNvSpPr/>
            <p:nvPr/>
          </p:nvSpPr>
          <p:spPr>
            <a:xfrm>
              <a:off x="9282966" y="4296808"/>
              <a:ext cx="1107996" cy="369332"/>
            </a:xfrm>
            <a:prstGeom prst="rect">
              <a:avLst/>
            </a:prstGeom>
            <a:noFill/>
          </p:spPr>
          <p:txBody>
            <a:bodyPr wrap="non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rPr>
                <a:t>输入正确</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cxnSp>
          <p:nvCxnSpPr>
            <p:cNvPr id="52" name="连接符: 曲线 51"/>
            <p:cNvCxnSpPr>
              <a:stCxn id="34" idx="2"/>
              <a:endCxn id="32" idx="2"/>
            </p:cNvCxnSpPr>
            <p:nvPr/>
          </p:nvCxnSpPr>
          <p:spPr>
            <a:xfrm rot="10800000">
              <a:off x="5834054" y="4211023"/>
              <a:ext cx="1913578" cy="70655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矩形 57"/>
            <p:cNvSpPr/>
            <p:nvPr/>
          </p:nvSpPr>
          <p:spPr>
            <a:xfrm>
              <a:off x="7178809" y="1460116"/>
              <a:ext cx="1107996" cy="369332"/>
            </a:xfrm>
            <a:prstGeom prst="rect">
              <a:avLst/>
            </a:prstGeom>
            <a:noFill/>
          </p:spPr>
          <p:txBody>
            <a:bodyPr wrap="non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rPr>
                <a:t>输入错误</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59" name="椭圆 58"/>
            <p:cNvSpPr/>
            <p:nvPr/>
          </p:nvSpPr>
          <p:spPr>
            <a:xfrm>
              <a:off x="6472455" y="315341"/>
              <a:ext cx="1368152"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提示重新输入</a:t>
              </a:r>
              <a:endParaRPr lang="zh-CN" altLang="en-US" dirty="0"/>
            </a:p>
          </p:txBody>
        </p:sp>
        <p:cxnSp>
          <p:nvCxnSpPr>
            <p:cNvPr id="60" name="直接箭头连接符 59"/>
            <p:cNvCxnSpPr>
              <a:stCxn id="39" idx="0"/>
              <a:endCxn id="59" idx="4"/>
            </p:cNvCxnSpPr>
            <p:nvPr/>
          </p:nvCxnSpPr>
          <p:spPr>
            <a:xfrm flipH="1" flipV="1">
              <a:off x="7156531" y="1132258"/>
              <a:ext cx="10161" cy="10250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连接符: 曲线 62"/>
            <p:cNvCxnSpPr>
              <a:stCxn id="59" idx="2"/>
              <a:endCxn id="32" idx="0"/>
            </p:cNvCxnSpPr>
            <p:nvPr/>
          </p:nvCxnSpPr>
          <p:spPr>
            <a:xfrm rot="10800000" flipV="1">
              <a:off x="5834055" y="723800"/>
              <a:ext cx="638401" cy="277720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42" name="直接连接符 41"/>
          <p:cNvCxnSpPr/>
          <p:nvPr/>
        </p:nvCxnSpPr>
        <p:spPr>
          <a:xfrm flipH="1">
            <a:off x="1481319" y="4826725"/>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83074" y="2014848"/>
            <a:ext cx="654557" cy="5343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4024214" y="385153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969457" y="6324951"/>
            <a:ext cx="654557" cy="53433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1000" fill="hold"/>
                                        <p:tgtEl>
                                          <p:spTgt spid="42"/>
                                        </p:tgtEl>
                                        <p:attrNameLst>
                                          <p:attrName>ppt_w</p:attrName>
                                        </p:attrNameLst>
                                      </p:cBhvr>
                                      <p:tavLst>
                                        <p:tav tm="0">
                                          <p:val>
                                            <p:fltVal val="0"/>
                                          </p:val>
                                        </p:tav>
                                        <p:tav tm="100000">
                                          <p:val>
                                            <p:strVal val="#ppt_w"/>
                                          </p:val>
                                        </p:tav>
                                      </p:tavLst>
                                    </p:anim>
                                    <p:anim calcmode="lin" valueType="num">
                                      <p:cBhvr>
                                        <p:cTn id="13" dur="1000" fill="hold"/>
                                        <p:tgtEl>
                                          <p:spTgt spid="42"/>
                                        </p:tgtEl>
                                        <p:attrNameLst>
                                          <p:attrName>ppt_h</p:attrName>
                                        </p:attrNameLst>
                                      </p:cBhvr>
                                      <p:tavLst>
                                        <p:tav tm="0">
                                          <p:val>
                                            <p:fltVal val="0"/>
                                          </p:val>
                                        </p:tav>
                                        <p:tav tm="100000">
                                          <p:val>
                                            <p:strVal val="#ppt_h"/>
                                          </p:val>
                                        </p:tav>
                                      </p:tavLst>
                                    </p:anim>
                                    <p:anim calcmode="lin" valueType="num">
                                      <p:cBhvr>
                                        <p:cTn id="14" dur="1000" fill="hold"/>
                                        <p:tgtEl>
                                          <p:spTgt spid="42"/>
                                        </p:tgtEl>
                                        <p:attrNameLst>
                                          <p:attrName>style.rotation</p:attrName>
                                        </p:attrNameLst>
                                      </p:cBhvr>
                                      <p:tavLst>
                                        <p:tav tm="0">
                                          <p:val>
                                            <p:fltVal val="90"/>
                                          </p:val>
                                        </p:tav>
                                        <p:tav tm="100000">
                                          <p:val>
                                            <p:fltVal val="0"/>
                                          </p:val>
                                        </p:tav>
                                      </p:tavLst>
                                    </p:anim>
                                    <p:animEffect transition="in" filter="fade">
                                      <p:cBhvr>
                                        <p:cTn id="15" dur="1000"/>
                                        <p:tgtEl>
                                          <p:spTgt spid="42"/>
                                        </p:tgtEl>
                                      </p:cBhvr>
                                    </p:animEffect>
                                  </p:childTnLst>
                                </p:cTn>
                              </p:par>
                              <p:par>
                                <p:cTn id="16" presetID="31"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1000" fill="hold"/>
                                        <p:tgtEl>
                                          <p:spTgt spid="49"/>
                                        </p:tgtEl>
                                        <p:attrNameLst>
                                          <p:attrName>ppt_w</p:attrName>
                                        </p:attrNameLst>
                                      </p:cBhvr>
                                      <p:tavLst>
                                        <p:tav tm="0">
                                          <p:val>
                                            <p:fltVal val="0"/>
                                          </p:val>
                                        </p:tav>
                                        <p:tav tm="100000">
                                          <p:val>
                                            <p:strVal val="#ppt_w"/>
                                          </p:val>
                                        </p:tav>
                                      </p:tavLst>
                                    </p:anim>
                                    <p:anim calcmode="lin" valueType="num">
                                      <p:cBhvr>
                                        <p:cTn id="19" dur="1000" fill="hold"/>
                                        <p:tgtEl>
                                          <p:spTgt spid="49"/>
                                        </p:tgtEl>
                                        <p:attrNameLst>
                                          <p:attrName>ppt_h</p:attrName>
                                        </p:attrNameLst>
                                      </p:cBhvr>
                                      <p:tavLst>
                                        <p:tav tm="0">
                                          <p:val>
                                            <p:fltVal val="0"/>
                                          </p:val>
                                        </p:tav>
                                        <p:tav tm="100000">
                                          <p:val>
                                            <p:strVal val="#ppt_h"/>
                                          </p:val>
                                        </p:tav>
                                      </p:tavLst>
                                    </p:anim>
                                    <p:anim calcmode="lin" valueType="num">
                                      <p:cBhvr>
                                        <p:cTn id="20" dur="1000" fill="hold"/>
                                        <p:tgtEl>
                                          <p:spTgt spid="49"/>
                                        </p:tgtEl>
                                        <p:attrNameLst>
                                          <p:attrName>style.rotation</p:attrName>
                                        </p:attrNameLst>
                                      </p:cBhvr>
                                      <p:tavLst>
                                        <p:tav tm="0">
                                          <p:val>
                                            <p:fltVal val="90"/>
                                          </p:val>
                                        </p:tav>
                                        <p:tav tm="100000">
                                          <p:val>
                                            <p:fltVal val="0"/>
                                          </p:val>
                                        </p:tav>
                                      </p:tavLst>
                                    </p:anim>
                                    <p:animEffect transition="in" filter="fade">
                                      <p:cBhvr>
                                        <p:cTn id="21" dur="1000"/>
                                        <p:tgtEl>
                                          <p:spTgt spid="49"/>
                                        </p:tgtEl>
                                      </p:cBhvr>
                                    </p:animEffect>
                                  </p:childTnLst>
                                </p:cTn>
                              </p:par>
                              <p:par>
                                <p:cTn id="22" presetID="31"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p:cTn id="24" dur="1000" fill="hold"/>
                                        <p:tgtEl>
                                          <p:spTgt spid="46"/>
                                        </p:tgtEl>
                                        <p:attrNameLst>
                                          <p:attrName>ppt_w</p:attrName>
                                        </p:attrNameLst>
                                      </p:cBhvr>
                                      <p:tavLst>
                                        <p:tav tm="0">
                                          <p:val>
                                            <p:fltVal val="0"/>
                                          </p:val>
                                        </p:tav>
                                        <p:tav tm="100000">
                                          <p:val>
                                            <p:strVal val="#ppt_w"/>
                                          </p:val>
                                        </p:tav>
                                      </p:tavLst>
                                    </p:anim>
                                    <p:anim calcmode="lin" valueType="num">
                                      <p:cBhvr>
                                        <p:cTn id="25" dur="1000" fill="hold"/>
                                        <p:tgtEl>
                                          <p:spTgt spid="46"/>
                                        </p:tgtEl>
                                        <p:attrNameLst>
                                          <p:attrName>ppt_h</p:attrName>
                                        </p:attrNameLst>
                                      </p:cBhvr>
                                      <p:tavLst>
                                        <p:tav tm="0">
                                          <p:val>
                                            <p:fltVal val="0"/>
                                          </p:val>
                                        </p:tav>
                                        <p:tav tm="100000">
                                          <p:val>
                                            <p:strVal val="#ppt_h"/>
                                          </p:val>
                                        </p:tav>
                                      </p:tavLst>
                                    </p:anim>
                                    <p:anim calcmode="lin" valueType="num">
                                      <p:cBhvr>
                                        <p:cTn id="26" dur="1000" fill="hold"/>
                                        <p:tgtEl>
                                          <p:spTgt spid="46"/>
                                        </p:tgtEl>
                                        <p:attrNameLst>
                                          <p:attrName>style.rotation</p:attrName>
                                        </p:attrNameLst>
                                      </p:cBhvr>
                                      <p:tavLst>
                                        <p:tav tm="0">
                                          <p:val>
                                            <p:fltVal val="90"/>
                                          </p:val>
                                        </p:tav>
                                        <p:tav tm="100000">
                                          <p:val>
                                            <p:fltVal val="0"/>
                                          </p:val>
                                        </p:tav>
                                      </p:tavLst>
                                    </p:anim>
                                    <p:animEffect transition="in" filter="fade">
                                      <p:cBhvr>
                                        <p:cTn id="27" dur="1000"/>
                                        <p:tgtEl>
                                          <p:spTgt spid="46"/>
                                        </p:tgtEl>
                                      </p:cBhvr>
                                    </p:animEffect>
                                  </p:childTnLst>
                                </p:cTn>
                              </p:par>
                              <p:par>
                                <p:cTn id="28" presetID="31"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1000" fill="hold"/>
                                        <p:tgtEl>
                                          <p:spTgt spid="45"/>
                                        </p:tgtEl>
                                        <p:attrNameLst>
                                          <p:attrName>ppt_w</p:attrName>
                                        </p:attrNameLst>
                                      </p:cBhvr>
                                      <p:tavLst>
                                        <p:tav tm="0">
                                          <p:val>
                                            <p:fltVal val="0"/>
                                          </p:val>
                                        </p:tav>
                                        <p:tav tm="100000">
                                          <p:val>
                                            <p:strVal val="#ppt_w"/>
                                          </p:val>
                                        </p:tav>
                                      </p:tavLst>
                                    </p:anim>
                                    <p:anim calcmode="lin" valueType="num">
                                      <p:cBhvr>
                                        <p:cTn id="31" dur="1000" fill="hold"/>
                                        <p:tgtEl>
                                          <p:spTgt spid="45"/>
                                        </p:tgtEl>
                                        <p:attrNameLst>
                                          <p:attrName>ppt_h</p:attrName>
                                        </p:attrNameLst>
                                      </p:cBhvr>
                                      <p:tavLst>
                                        <p:tav tm="0">
                                          <p:val>
                                            <p:fltVal val="0"/>
                                          </p:val>
                                        </p:tav>
                                        <p:tav tm="100000">
                                          <p:val>
                                            <p:strVal val="#ppt_h"/>
                                          </p:val>
                                        </p:tav>
                                      </p:tavLst>
                                    </p:anim>
                                    <p:anim calcmode="lin" valueType="num">
                                      <p:cBhvr>
                                        <p:cTn id="32" dur="1000" fill="hold"/>
                                        <p:tgtEl>
                                          <p:spTgt spid="45"/>
                                        </p:tgtEl>
                                        <p:attrNameLst>
                                          <p:attrName>style.rotation</p:attrName>
                                        </p:attrNameLst>
                                      </p:cBhvr>
                                      <p:tavLst>
                                        <p:tav tm="0">
                                          <p:val>
                                            <p:fltVal val="90"/>
                                          </p:val>
                                        </p:tav>
                                        <p:tav tm="100000">
                                          <p:val>
                                            <p:fltVal val="0"/>
                                          </p:val>
                                        </p:tav>
                                      </p:tavLst>
                                    </p:anim>
                                    <p:animEffect transition="in" filter="fade">
                                      <p:cBhvr>
                                        <p:cTn id="3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97873" y="611396"/>
            <a:ext cx="1569660" cy="369332"/>
          </a:xfrm>
          <a:prstGeom prst="rect">
            <a:avLst/>
          </a:prstGeom>
        </p:spPr>
        <p:txBody>
          <a:bodyPr wrap="none">
            <a:spAutoFit/>
          </a:bodyPr>
          <a:lstStyle/>
          <a:p>
            <a:r>
              <a:rPr lang="zh-CN" altLang="en-US" b="1" dirty="0"/>
              <a:t>注册实现细节</a:t>
            </a:r>
            <a:endParaRPr lang="zh-CN" altLang="en-US" b="1" dirty="0"/>
          </a:p>
        </p:txBody>
      </p:sp>
      <p:sp>
        <p:nvSpPr>
          <p:cNvPr id="5" name="左中括号 4"/>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23"/>
          <p:cNvSpPr txBox="1"/>
          <p:nvPr/>
        </p:nvSpPr>
        <p:spPr>
          <a:xfrm>
            <a:off x="7173493" y="260117"/>
            <a:ext cx="5093934" cy="7150832"/>
          </a:xfrm>
          <a:prstGeom prst="rect">
            <a:avLst/>
          </a:prstGeom>
          <a:noFill/>
        </p:spPr>
        <p:txBody>
          <a:bodyPr wrap="square" lIns="219419" tIns="109710" rIns="219419" bIns="109710" rtlCol="0">
            <a:spAutoFit/>
          </a:bodyPr>
          <a:lstStyle/>
          <a:p>
            <a:pPr marL="342900" indent="-342900">
              <a:lnSpc>
                <a:spcPct val="150000"/>
              </a:lnSpc>
              <a:buAutoNum type="arabicPeriod"/>
            </a:pPr>
            <a:r>
              <a:rPr lang="zh-CN" altLang="en-US" dirty="0">
                <a:latin typeface="+mn-ea"/>
                <a:cs typeface="Aparajita" panose="020B0604020202020204" pitchFamily="34" charset="0"/>
              </a:rPr>
              <a:t>服务端接收从客户端发来的</a:t>
            </a:r>
            <a:r>
              <a:rPr lang="en-US" altLang="zh-CN" dirty="0">
                <a:latin typeface="+mn-ea"/>
                <a:cs typeface="Aparajita" panose="020B0604020202020204" pitchFamily="34" charset="0"/>
              </a:rPr>
              <a:t>POST</a:t>
            </a:r>
            <a:r>
              <a:rPr lang="zh-CN" altLang="en-US" dirty="0">
                <a:latin typeface="+mn-ea"/>
                <a:cs typeface="Aparajita" panose="020B0604020202020204" pitchFamily="34" charset="0"/>
              </a:rPr>
              <a:t>请求信息；</a:t>
            </a:r>
            <a:endParaRPr lang="en-US" altLang="zh-CN" dirty="0">
              <a:latin typeface="+mn-ea"/>
              <a:cs typeface="Aparajita" panose="020B0604020202020204" pitchFamily="34" charset="0"/>
            </a:endParaRPr>
          </a:p>
          <a:p>
            <a:pPr marL="342900" indent="-342900">
              <a:lnSpc>
                <a:spcPct val="150000"/>
              </a:lnSpc>
              <a:buFontTx/>
              <a:buAutoNum type="arabicPeriod"/>
            </a:pPr>
            <a:r>
              <a:rPr lang="zh-CN" altLang="en-US" dirty="0">
                <a:latin typeface="+mn-ea"/>
                <a:cs typeface="Aparajita" panose="020B0604020202020204" pitchFamily="34" charset="0"/>
              </a:rPr>
              <a:t>从</a:t>
            </a:r>
            <a:r>
              <a:rPr lang="en-US" altLang="zh-CN" dirty="0">
                <a:latin typeface="+mn-ea"/>
                <a:cs typeface="Aparajita" panose="020B0604020202020204" pitchFamily="34" charset="0"/>
              </a:rPr>
              <a:t>POST</a:t>
            </a:r>
            <a:r>
              <a:rPr lang="zh-CN" altLang="en-US" dirty="0">
                <a:latin typeface="+mn-ea"/>
                <a:cs typeface="Aparajita" panose="020B0604020202020204" pitchFamily="34" charset="0"/>
              </a:rPr>
              <a:t>信息中解析出用户输入的用户名、密码、注册邮箱；</a:t>
            </a:r>
            <a:endParaRPr lang="en-US" altLang="zh-CN" dirty="0">
              <a:latin typeface="+mn-ea"/>
              <a:cs typeface="Aparajita" panose="020B0604020202020204" pitchFamily="34" charset="0"/>
            </a:endParaRPr>
          </a:p>
          <a:p>
            <a:pPr marL="342900" indent="-342900">
              <a:lnSpc>
                <a:spcPct val="150000"/>
              </a:lnSpc>
              <a:buFontTx/>
              <a:buAutoNum type="arabicPeriod"/>
            </a:pPr>
            <a:r>
              <a:rPr lang="zh-CN" altLang="en-US" dirty="0">
                <a:latin typeface="+mn-ea"/>
                <a:cs typeface="Aparajita" panose="020B0604020202020204" pitchFamily="34" charset="0"/>
              </a:rPr>
              <a:t>检测输入信息的正误，对邮箱格式进行检验，若不正确，对用户进行提示；</a:t>
            </a:r>
            <a:endParaRPr lang="en-US" altLang="zh-CN" dirty="0">
              <a:latin typeface="+mn-ea"/>
              <a:cs typeface="Aparajita" panose="020B0604020202020204" pitchFamily="34" charset="0"/>
            </a:endParaRPr>
          </a:p>
          <a:p>
            <a:pPr marL="342900" indent="-342900">
              <a:lnSpc>
                <a:spcPct val="150000"/>
              </a:lnSpc>
              <a:buFontTx/>
              <a:buAutoNum type="arabicPeriod"/>
            </a:pPr>
            <a:r>
              <a:rPr lang="zh-CN" altLang="en-US" dirty="0">
                <a:latin typeface="+mn-ea"/>
                <a:cs typeface="Aparajita" panose="020B0604020202020204" pitchFamily="34" charset="0"/>
              </a:rPr>
              <a:t>对密码进行加密；</a:t>
            </a:r>
            <a:endParaRPr lang="en-US" altLang="zh-CN" dirty="0">
              <a:latin typeface="+mn-ea"/>
              <a:cs typeface="Aparajita" panose="020B0604020202020204" pitchFamily="34" charset="0"/>
            </a:endParaRPr>
          </a:p>
          <a:p>
            <a:pPr marL="342900" indent="-342900">
              <a:lnSpc>
                <a:spcPct val="150000"/>
              </a:lnSpc>
              <a:buFontTx/>
              <a:buAutoNum type="arabicPeriod"/>
            </a:pPr>
            <a:r>
              <a:rPr lang="zh-CN" altLang="en-US" dirty="0">
                <a:latin typeface="+mn-ea"/>
                <a:cs typeface="Aparajita" panose="020B0604020202020204" pitchFamily="34" charset="0"/>
              </a:rPr>
              <a:t>生成用户对应注册邮箱链接，并设置链接有效时间为</a:t>
            </a:r>
            <a:r>
              <a:rPr lang="en-US" altLang="zh-CN" dirty="0">
                <a:latin typeface="+mn-ea"/>
                <a:cs typeface="Aparajita" panose="020B0604020202020204" pitchFamily="34" charset="0"/>
              </a:rPr>
              <a:t>24</a:t>
            </a:r>
            <a:r>
              <a:rPr lang="zh-CN" altLang="en-US" dirty="0">
                <a:latin typeface="+mn-ea"/>
                <a:cs typeface="Aparajita" panose="020B0604020202020204" pitchFamily="34" charset="0"/>
              </a:rPr>
              <a:t>小时；</a:t>
            </a:r>
            <a:endParaRPr lang="en-US" altLang="zh-CN" dirty="0">
              <a:latin typeface="+mn-ea"/>
              <a:cs typeface="Aparajita" panose="020B0604020202020204" pitchFamily="34" charset="0"/>
            </a:endParaRPr>
          </a:p>
          <a:p>
            <a:pPr marL="342900" indent="-342900">
              <a:lnSpc>
                <a:spcPct val="150000"/>
              </a:lnSpc>
              <a:buFontTx/>
              <a:buAutoNum type="arabicPeriod"/>
            </a:pPr>
            <a:r>
              <a:rPr lang="zh-CN" altLang="en-US" dirty="0">
                <a:latin typeface="+mn-ea"/>
                <a:cs typeface="Aparajita" panose="020B0604020202020204" pitchFamily="34" charset="0"/>
              </a:rPr>
              <a:t>将信息存入数据库，并设置用户激活状态未激活；</a:t>
            </a:r>
            <a:endParaRPr lang="en-US" altLang="zh-CN" dirty="0">
              <a:latin typeface="+mn-ea"/>
              <a:cs typeface="Aparajita" panose="020B0604020202020204" pitchFamily="34" charset="0"/>
            </a:endParaRPr>
          </a:p>
          <a:p>
            <a:pPr>
              <a:lnSpc>
                <a:spcPct val="150000"/>
              </a:lnSpc>
            </a:pPr>
            <a:endParaRPr lang="en-US" altLang="zh-CN" dirty="0">
              <a:latin typeface="+mn-ea"/>
              <a:cs typeface="Aparajita" panose="020B0604020202020204" pitchFamily="34" charset="0"/>
            </a:endParaRPr>
          </a:p>
          <a:p>
            <a:pPr marL="342900" indent="-342900">
              <a:lnSpc>
                <a:spcPct val="150000"/>
              </a:lnSpc>
              <a:buAutoNum type="arabicPeriod"/>
            </a:pPr>
            <a:r>
              <a:rPr lang="zh-CN" altLang="en-US" dirty="0">
                <a:latin typeface="+mn-ea"/>
                <a:cs typeface="Aparajita" panose="020B0604020202020204" pitchFamily="34" charset="0"/>
              </a:rPr>
              <a:t>用户到邮箱点击注册链接，进行操作</a:t>
            </a:r>
            <a:r>
              <a:rPr lang="en-US" altLang="zh-CN" dirty="0">
                <a:latin typeface="+mn-ea"/>
                <a:cs typeface="Aparajita" panose="020B0604020202020204" pitchFamily="34" charset="0"/>
              </a:rPr>
              <a:t>2</a:t>
            </a:r>
            <a:r>
              <a:rPr lang="zh-CN" altLang="en-US" dirty="0">
                <a:latin typeface="+mn-ea"/>
                <a:cs typeface="Aparajita" panose="020B0604020202020204" pitchFamily="34" charset="0"/>
              </a:rPr>
              <a:t>，否则进行操作</a:t>
            </a:r>
            <a:r>
              <a:rPr lang="en-US" altLang="zh-CN" dirty="0">
                <a:latin typeface="+mn-ea"/>
                <a:cs typeface="Aparajita" panose="020B0604020202020204" pitchFamily="34" charset="0"/>
              </a:rPr>
              <a:t>3</a:t>
            </a:r>
            <a:r>
              <a:rPr lang="zh-CN" altLang="en-US" dirty="0">
                <a:latin typeface="+mn-ea"/>
                <a:cs typeface="Aparajita" panose="020B0604020202020204" pitchFamily="34" charset="0"/>
              </a:rPr>
              <a:t>；</a:t>
            </a:r>
            <a:endParaRPr lang="en-US" altLang="zh-CN" dirty="0">
              <a:latin typeface="+mn-ea"/>
              <a:cs typeface="Aparajita" panose="020B0604020202020204" pitchFamily="34" charset="0"/>
            </a:endParaRPr>
          </a:p>
          <a:p>
            <a:pPr marL="342900" indent="-342900">
              <a:lnSpc>
                <a:spcPct val="150000"/>
              </a:lnSpc>
              <a:buAutoNum type="arabicPeriod"/>
            </a:pPr>
            <a:r>
              <a:rPr lang="zh-CN" altLang="en-US" dirty="0">
                <a:latin typeface="+mn-ea"/>
                <a:cs typeface="Aparajita" panose="020B0604020202020204" pitchFamily="34" charset="0"/>
              </a:rPr>
              <a:t>连接数据库，将账号激活，验证码失效；</a:t>
            </a:r>
            <a:endParaRPr lang="en-US" altLang="zh-CN" dirty="0">
              <a:latin typeface="+mn-ea"/>
              <a:cs typeface="Aparajita" panose="020B0604020202020204" pitchFamily="34" charset="0"/>
            </a:endParaRPr>
          </a:p>
          <a:p>
            <a:pPr marL="342900" indent="-342900">
              <a:lnSpc>
                <a:spcPct val="150000"/>
              </a:lnSpc>
              <a:buAutoNum type="arabicPeriod"/>
            </a:pPr>
            <a:r>
              <a:rPr lang="zh-CN" altLang="en-US" dirty="0">
                <a:latin typeface="+mn-ea"/>
                <a:cs typeface="Aparajita" panose="020B0604020202020204" pitchFamily="34" charset="0"/>
              </a:rPr>
              <a:t>判断链接发送时间，逾</a:t>
            </a:r>
            <a:r>
              <a:rPr lang="en-US" altLang="zh-CN" dirty="0">
                <a:latin typeface="+mn-ea"/>
                <a:cs typeface="Aparajita" panose="020B0604020202020204" pitchFamily="34" charset="0"/>
              </a:rPr>
              <a:t>24</a:t>
            </a:r>
            <a:r>
              <a:rPr lang="zh-CN" altLang="en-US" dirty="0">
                <a:latin typeface="+mn-ea"/>
                <a:cs typeface="Aparajita" panose="020B0604020202020204" pitchFamily="34" charset="0"/>
              </a:rPr>
              <a:t>小时则失效；</a:t>
            </a:r>
            <a:endParaRPr lang="en-US" altLang="zh-CN" dirty="0">
              <a:latin typeface="+mn-ea"/>
              <a:cs typeface="Aparajita" panose="020B0604020202020204" pitchFamily="34" charset="0"/>
            </a:endParaRPr>
          </a:p>
          <a:p>
            <a:pPr marL="342900" indent="-342900">
              <a:lnSpc>
                <a:spcPct val="150000"/>
              </a:lnSpc>
              <a:buFontTx/>
              <a:buAutoNum type="arabicPeriod"/>
            </a:pPr>
            <a:endParaRPr lang="en-US" altLang="zh-CN" sz="1600" dirty="0">
              <a:latin typeface="+mn-ea"/>
              <a:cs typeface="Aparajita" panose="020B0604020202020204" pitchFamily="34" charset="0"/>
            </a:endParaRPr>
          </a:p>
          <a:p>
            <a:pPr marL="342900" indent="-342900">
              <a:lnSpc>
                <a:spcPct val="150000"/>
              </a:lnSpc>
              <a:buAutoNum type="arabicPeriod"/>
            </a:pPr>
            <a:endParaRPr lang="en-US" altLang="zh-CN" sz="1600" dirty="0">
              <a:latin typeface="+mn-ea"/>
              <a:cs typeface="Aparajita" panose="020B0604020202020204" pitchFamily="34" charset="0"/>
            </a:endParaRPr>
          </a:p>
        </p:txBody>
      </p:sp>
      <p:grpSp>
        <p:nvGrpSpPr>
          <p:cNvPr id="6" name="组合 5"/>
          <p:cNvGrpSpPr/>
          <p:nvPr/>
        </p:nvGrpSpPr>
        <p:grpSpPr>
          <a:xfrm>
            <a:off x="406574" y="1303481"/>
            <a:ext cx="6711649" cy="4943122"/>
            <a:chOff x="391669" y="1366494"/>
            <a:chExt cx="6743594" cy="5279017"/>
          </a:xfrm>
        </p:grpSpPr>
        <p:sp>
          <p:nvSpPr>
            <p:cNvPr id="46" name="矩形 45"/>
            <p:cNvSpPr/>
            <p:nvPr/>
          </p:nvSpPr>
          <p:spPr>
            <a:xfrm>
              <a:off x="391669" y="4532450"/>
              <a:ext cx="1276802" cy="710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客户端</a:t>
              </a:r>
              <a:endParaRPr lang="zh-CN" altLang="en-US" dirty="0"/>
            </a:p>
          </p:txBody>
        </p:sp>
        <p:sp>
          <p:nvSpPr>
            <p:cNvPr id="47" name="椭圆 46"/>
            <p:cNvSpPr/>
            <p:nvPr/>
          </p:nvSpPr>
          <p:spPr>
            <a:xfrm>
              <a:off x="4056678" y="3110629"/>
              <a:ext cx="1684839" cy="9008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加密密码</a:t>
              </a:r>
              <a:r>
                <a:rPr lang="en-US" altLang="zh-CN" dirty="0"/>
                <a:t>;</a:t>
              </a:r>
              <a:r>
                <a:rPr lang="zh-CN" altLang="en-US" dirty="0"/>
                <a:t>发送邮箱链接</a:t>
              </a:r>
              <a:endParaRPr lang="zh-CN" altLang="en-US" dirty="0"/>
            </a:p>
          </p:txBody>
        </p:sp>
        <p:sp>
          <p:nvSpPr>
            <p:cNvPr id="48" name="椭圆 47"/>
            <p:cNvSpPr/>
            <p:nvPr/>
          </p:nvSpPr>
          <p:spPr>
            <a:xfrm>
              <a:off x="2739277" y="5828594"/>
              <a:ext cx="1810273"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用户名到邮箱激活账号</a:t>
              </a:r>
              <a:endParaRPr lang="zh-CN" altLang="en-US" dirty="0"/>
            </a:p>
          </p:txBody>
        </p:sp>
        <p:sp>
          <p:nvSpPr>
            <p:cNvPr id="49" name="矩形 48"/>
            <p:cNvSpPr/>
            <p:nvPr/>
          </p:nvSpPr>
          <p:spPr>
            <a:xfrm>
              <a:off x="5792269" y="4532450"/>
              <a:ext cx="1276802" cy="710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用户信息数据库</a:t>
              </a:r>
              <a:endParaRPr lang="zh-CN" altLang="en-US" dirty="0"/>
            </a:p>
          </p:txBody>
        </p:sp>
        <p:cxnSp>
          <p:nvCxnSpPr>
            <p:cNvPr id="50" name="直接连接符 49"/>
            <p:cNvCxnSpPr/>
            <p:nvPr/>
          </p:nvCxnSpPr>
          <p:spPr>
            <a:xfrm flipH="1">
              <a:off x="5792269" y="4532450"/>
              <a:ext cx="1276802" cy="0"/>
            </a:xfrm>
            <a:prstGeom prst="line">
              <a:avLst/>
            </a:prstGeom>
          </p:spPr>
          <p:style>
            <a:lnRef idx="2">
              <a:schemeClr val="dk1"/>
            </a:lnRef>
            <a:fillRef idx="1">
              <a:schemeClr val="lt1"/>
            </a:fillRef>
            <a:effectRef idx="0">
              <a:schemeClr val="dk1"/>
            </a:effectRef>
            <a:fontRef idx="minor">
              <a:schemeClr val="dk1"/>
            </a:fontRef>
          </p:style>
        </p:cxnSp>
        <p:cxnSp>
          <p:nvCxnSpPr>
            <p:cNvPr id="51" name="直接连接符 50"/>
            <p:cNvCxnSpPr/>
            <p:nvPr/>
          </p:nvCxnSpPr>
          <p:spPr>
            <a:xfrm flipH="1">
              <a:off x="5792269" y="5242464"/>
              <a:ext cx="1276802" cy="0"/>
            </a:xfrm>
            <a:prstGeom prst="line">
              <a:avLst/>
            </a:prstGeom>
          </p:spPr>
          <p:style>
            <a:lnRef idx="2">
              <a:schemeClr val="dk1"/>
            </a:lnRef>
            <a:fillRef idx="1">
              <a:schemeClr val="lt1"/>
            </a:fillRef>
            <a:effectRef idx="0">
              <a:schemeClr val="dk1"/>
            </a:effectRef>
            <a:fontRef idx="minor">
              <a:schemeClr val="dk1"/>
            </a:fontRef>
          </p:style>
        </p:cxnSp>
        <p:sp>
          <p:nvSpPr>
            <p:cNvPr id="52" name="椭圆 51"/>
            <p:cNvSpPr/>
            <p:nvPr/>
          </p:nvSpPr>
          <p:spPr>
            <a:xfrm>
              <a:off x="1571680" y="3087835"/>
              <a:ext cx="1752032" cy="9585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检验邮箱输入格式正误</a:t>
              </a:r>
              <a:endParaRPr lang="zh-CN" altLang="en-US" dirty="0"/>
            </a:p>
          </p:txBody>
        </p:sp>
        <p:cxnSp>
          <p:nvCxnSpPr>
            <p:cNvPr id="53" name="直接箭头连接符 52"/>
            <p:cNvCxnSpPr>
              <a:stCxn id="52" idx="6"/>
              <a:endCxn id="47" idx="2"/>
            </p:cNvCxnSpPr>
            <p:nvPr/>
          </p:nvCxnSpPr>
          <p:spPr>
            <a:xfrm flipV="1">
              <a:off x="3323711" y="3561040"/>
              <a:ext cx="732967" cy="604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4" name="连接符: 曲线 53"/>
            <p:cNvCxnSpPr>
              <a:stCxn id="46" idx="0"/>
              <a:endCxn id="52" idx="2"/>
            </p:cNvCxnSpPr>
            <p:nvPr/>
          </p:nvCxnSpPr>
          <p:spPr>
            <a:xfrm rot="5400000" flipH="1" flipV="1">
              <a:off x="818194" y="3778964"/>
              <a:ext cx="965362" cy="541610"/>
            </a:xfrm>
            <a:prstGeom prst="curvedConnector2">
              <a:avLst/>
            </a:prstGeom>
            <a:ln>
              <a:tailEnd type="triangle"/>
            </a:ln>
          </p:spPr>
          <p:style>
            <a:lnRef idx="2">
              <a:schemeClr val="dk1"/>
            </a:lnRef>
            <a:fillRef idx="1">
              <a:schemeClr val="lt1"/>
            </a:fillRef>
            <a:effectRef idx="0">
              <a:schemeClr val="dk1"/>
            </a:effectRef>
            <a:fontRef idx="minor">
              <a:schemeClr val="dk1"/>
            </a:fontRef>
          </p:style>
        </p:cxnSp>
        <p:cxnSp>
          <p:nvCxnSpPr>
            <p:cNvPr id="55" name="连接符: 曲线 54"/>
            <p:cNvCxnSpPr>
              <a:stCxn id="47" idx="6"/>
              <a:endCxn id="49" idx="0"/>
            </p:cNvCxnSpPr>
            <p:nvPr/>
          </p:nvCxnSpPr>
          <p:spPr>
            <a:xfrm>
              <a:off x="5741518" y="3561040"/>
              <a:ext cx="689153" cy="971410"/>
            </a:xfrm>
            <a:prstGeom prst="curvedConnector2">
              <a:avLst/>
            </a:prstGeom>
            <a:ln>
              <a:tailEnd type="triangle"/>
            </a:ln>
          </p:spPr>
          <p:style>
            <a:lnRef idx="2">
              <a:schemeClr val="dk1"/>
            </a:lnRef>
            <a:fillRef idx="1">
              <a:schemeClr val="lt1"/>
            </a:fillRef>
            <a:effectRef idx="0">
              <a:schemeClr val="dk1"/>
            </a:effectRef>
            <a:fontRef idx="minor">
              <a:schemeClr val="dk1"/>
            </a:fontRef>
          </p:style>
        </p:cxnSp>
        <p:sp>
          <p:nvSpPr>
            <p:cNvPr id="56" name="矩形 55"/>
            <p:cNvSpPr/>
            <p:nvPr/>
          </p:nvSpPr>
          <p:spPr>
            <a:xfrm>
              <a:off x="3184244" y="3885938"/>
              <a:ext cx="1107996" cy="3693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rPr>
                <a:t>输入正确</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cxnSp>
          <p:nvCxnSpPr>
            <p:cNvPr id="57" name="连接符: 曲线 56"/>
            <p:cNvCxnSpPr>
              <a:stCxn id="48" idx="6"/>
              <a:endCxn id="49" idx="2"/>
            </p:cNvCxnSpPr>
            <p:nvPr/>
          </p:nvCxnSpPr>
          <p:spPr>
            <a:xfrm flipV="1">
              <a:off x="4549550" y="5242464"/>
              <a:ext cx="1881120" cy="994589"/>
            </a:xfrm>
            <a:prstGeom prst="curvedConnector2">
              <a:avLst/>
            </a:prstGeom>
            <a:ln>
              <a:tailEnd type="triangle"/>
            </a:ln>
          </p:spPr>
          <p:style>
            <a:lnRef idx="2">
              <a:schemeClr val="dk1"/>
            </a:lnRef>
            <a:fillRef idx="1">
              <a:schemeClr val="lt1"/>
            </a:fillRef>
            <a:effectRef idx="0">
              <a:schemeClr val="dk1"/>
            </a:effectRef>
            <a:fontRef idx="minor">
              <a:schemeClr val="dk1"/>
            </a:fontRef>
          </p:style>
        </p:cxnSp>
        <p:cxnSp>
          <p:nvCxnSpPr>
            <p:cNvPr id="59" name="连接符: 曲线 58"/>
            <p:cNvCxnSpPr>
              <a:stCxn id="47" idx="4"/>
              <a:endCxn id="46" idx="3"/>
            </p:cNvCxnSpPr>
            <p:nvPr/>
          </p:nvCxnSpPr>
          <p:spPr>
            <a:xfrm rot="5400000">
              <a:off x="2845782" y="2834141"/>
              <a:ext cx="876008" cy="3230627"/>
            </a:xfrm>
            <a:prstGeom prst="curvedConnector2">
              <a:avLst/>
            </a:prstGeom>
            <a:ln>
              <a:tailEnd type="triangle"/>
            </a:ln>
          </p:spPr>
          <p:style>
            <a:lnRef idx="2">
              <a:schemeClr val="dk1"/>
            </a:lnRef>
            <a:fillRef idx="1">
              <a:schemeClr val="lt1"/>
            </a:fillRef>
            <a:effectRef idx="0">
              <a:schemeClr val="dk1"/>
            </a:effectRef>
            <a:fontRef idx="minor">
              <a:schemeClr val="dk1"/>
            </a:fontRef>
          </p:style>
        </p:cxnSp>
        <p:sp>
          <p:nvSpPr>
            <p:cNvPr id="60" name="矩形 59"/>
            <p:cNvSpPr/>
            <p:nvPr/>
          </p:nvSpPr>
          <p:spPr>
            <a:xfrm>
              <a:off x="2516814" y="2482478"/>
              <a:ext cx="1107996"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rPr>
                <a:t>输入错误</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61" name="椭圆 60"/>
            <p:cNvSpPr/>
            <p:nvPr/>
          </p:nvSpPr>
          <p:spPr>
            <a:xfrm>
              <a:off x="1763619" y="1366494"/>
              <a:ext cx="1368152"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提示重新输入</a:t>
              </a:r>
              <a:endParaRPr lang="zh-CN" altLang="en-US" dirty="0"/>
            </a:p>
          </p:txBody>
        </p:sp>
        <p:cxnSp>
          <p:nvCxnSpPr>
            <p:cNvPr id="62" name="直接箭头连接符 61"/>
            <p:cNvCxnSpPr>
              <a:stCxn id="52" idx="0"/>
              <a:endCxn id="61" idx="4"/>
            </p:cNvCxnSpPr>
            <p:nvPr/>
          </p:nvCxnSpPr>
          <p:spPr>
            <a:xfrm flipV="1">
              <a:off x="2447696" y="2183411"/>
              <a:ext cx="0" cy="90442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63" name="连接符: 曲线 62"/>
            <p:cNvCxnSpPr>
              <a:stCxn id="61" idx="2"/>
              <a:endCxn id="46" idx="0"/>
            </p:cNvCxnSpPr>
            <p:nvPr/>
          </p:nvCxnSpPr>
          <p:spPr>
            <a:xfrm rot="10800000" flipV="1">
              <a:off x="1030070" y="1774951"/>
              <a:ext cx="733549" cy="2757498"/>
            </a:xfrm>
            <a:prstGeom prst="curvedConnector2">
              <a:avLst/>
            </a:prstGeom>
            <a:ln>
              <a:tailEnd type="triangle"/>
            </a:ln>
          </p:spPr>
          <p:style>
            <a:lnRef idx="2">
              <a:schemeClr val="dk1"/>
            </a:lnRef>
            <a:fillRef idx="1">
              <a:schemeClr val="lt1"/>
            </a:fillRef>
            <a:effectRef idx="0">
              <a:schemeClr val="dk1"/>
            </a:effectRef>
            <a:fontRef idx="minor">
              <a:schemeClr val="dk1"/>
            </a:fontRef>
          </p:style>
        </p:cxnSp>
        <p:sp>
          <p:nvSpPr>
            <p:cNvPr id="76" name="矩形 75"/>
            <p:cNvSpPr/>
            <p:nvPr/>
          </p:nvSpPr>
          <p:spPr>
            <a:xfrm>
              <a:off x="4705758" y="5797849"/>
              <a:ext cx="2031326" cy="3693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账号置为激活状态</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80" name="矩形 79"/>
            <p:cNvSpPr/>
            <p:nvPr/>
          </p:nvSpPr>
          <p:spPr>
            <a:xfrm>
              <a:off x="3210324" y="4485250"/>
              <a:ext cx="646331"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跳转</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81" name="矩形 80"/>
            <p:cNvSpPr/>
            <p:nvPr/>
          </p:nvSpPr>
          <p:spPr>
            <a:xfrm>
              <a:off x="5565603" y="3838926"/>
              <a:ext cx="156966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存入用户信息</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cxnSp>
          <p:nvCxnSpPr>
            <p:cNvPr id="82" name="连接符: 曲线 81"/>
            <p:cNvCxnSpPr>
              <a:stCxn id="48" idx="2"/>
              <a:endCxn id="46" idx="2"/>
            </p:cNvCxnSpPr>
            <p:nvPr/>
          </p:nvCxnSpPr>
          <p:spPr>
            <a:xfrm rot="10800000">
              <a:off x="1030071" y="5242465"/>
              <a:ext cx="1709207" cy="994589"/>
            </a:xfrm>
            <a:prstGeom prst="curvedConnector2">
              <a:avLst/>
            </a:prstGeom>
            <a:ln>
              <a:tailEnd type="triangle"/>
            </a:ln>
          </p:spPr>
          <p:style>
            <a:lnRef idx="2">
              <a:schemeClr val="dk1"/>
            </a:lnRef>
            <a:fillRef idx="1">
              <a:schemeClr val="lt1"/>
            </a:fillRef>
            <a:effectRef idx="0">
              <a:schemeClr val="dk1"/>
            </a:effectRef>
            <a:fontRef idx="minor">
              <a:schemeClr val="dk1"/>
            </a:fontRef>
          </p:style>
        </p:cxnSp>
        <p:sp>
          <p:nvSpPr>
            <p:cNvPr id="85" name="矩形 84"/>
            <p:cNvSpPr/>
            <p:nvPr/>
          </p:nvSpPr>
          <p:spPr>
            <a:xfrm>
              <a:off x="1483949" y="5857414"/>
              <a:ext cx="646331"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跳转</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grpSp>
      <p:cxnSp>
        <p:nvCxnSpPr>
          <p:cNvPr id="58" name="直接连接符 57"/>
          <p:cNvCxnSpPr/>
          <p:nvPr/>
        </p:nvCxnSpPr>
        <p:spPr>
          <a:xfrm flipH="1">
            <a:off x="8404625" y="4286645"/>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9355394" y="3231001"/>
            <a:ext cx="654557" cy="5343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7390007" y="502154"/>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9023385" y="5299937"/>
            <a:ext cx="654557" cy="53433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p:cTn id="12" dur="1000" fill="hold"/>
                                        <p:tgtEl>
                                          <p:spTgt spid="58"/>
                                        </p:tgtEl>
                                        <p:attrNameLst>
                                          <p:attrName>ppt_w</p:attrName>
                                        </p:attrNameLst>
                                      </p:cBhvr>
                                      <p:tavLst>
                                        <p:tav tm="0">
                                          <p:val>
                                            <p:fltVal val="0"/>
                                          </p:val>
                                        </p:tav>
                                        <p:tav tm="100000">
                                          <p:val>
                                            <p:strVal val="#ppt_w"/>
                                          </p:val>
                                        </p:tav>
                                      </p:tavLst>
                                    </p:anim>
                                    <p:anim calcmode="lin" valueType="num">
                                      <p:cBhvr>
                                        <p:cTn id="13" dur="1000" fill="hold"/>
                                        <p:tgtEl>
                                          <p:spTgt spid="58"/>
                                        </p:tgtEl>
                                        <p:attrNameLst>
                                          <p:attrName>ppt_h</p:attrName>
                                        </p:attrNameLst>
                                      </p:cBhvr>
                                      <p:tavLst>
                                        <p:tav tm="0">
                                          <p:val>
                                            <p:fltVal val="0"/>
                                          </p:val>
                                        </p:tav>
                                        <p:tav tm="100000">
                                          <p:val>
                                            <p:strVal val="#ppt_h"/>
                                          </p:val>
                                        </p:tav>
                                      </p:tavLst>
                                    </p:anim>
                                    <p:anim calcmode="lin" valueType="num">
                                      <p:cBhvr>
                                        <p:cTn id="14" dur="1000" fill="hold"/>
                                        <p:tgtEl>
                                          <p:spTgt spid="58"/>
                                        </p:tgtEl>
                                        <p:attrNameLst>
                                          <p:attrName>style.rotation</p:attrName>
                                        </p:attrNameLst>
                                      </p:cBhvr>
                                      <p:tavLst>
                                        <p:tav tm="0">
                                          <p:val>
                                            <p:fltVal val="90"/>
                                          </p:val>
                                        </p:tav>
                                        <p:tav tm="100000">
                                          <p:val>
                                            <p:fltVal val="0"/>
                                          </p:val>
                                        </p:tav>
                                      </p:tavLst>
                                    </p:anim>
                                    <p:animEffect transition="in" filter="fade">
                                      <p:cBhvr>
                                        <p:cTn id="15" dur="1000"/>
                                        <p:tgtEl>
                                          <p:spTgt spid="58"/>
                                        </p:tgtEl>
                                      </p:cBhvr>
                                    </p:animEffect>
                                  </p:childTnLst>
                                </p:cTn>
                              </p:par>
                              <p:par>
                                <p:cTn id="16" presetID="31"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cBhvr>
                                        <p:cTn id="18" dur="1000" fill="hold"/>
                                        <p:tgtEl>
                                          <p:spTgt spid="66"/>
                                        </p:tgtEl>
                                        <p:attrNameLst>
                                          <p:attrName>ppt_w</p:attrName>
                                        </p:attrNameLst>
                                      </p:cBhvr>
                                      <p:tavLst>
                                        <p:tav tm="0">
                                          <p:val>
                                            <p:fltVal val="0"/>
                                          </p:val>
                                        </p:tav>
                                        <p:tav tm="100000">
                                          <p:val>
                                            <p:strVal val="#ppt_w"/>
                                          </p:val>
                                        </p:tav>
                                      </p:tavLst>
                                    </p:anim>
                                    <p:anim calcmode="lin" valueType="num">
                                      <p:cBhvr>
                                        <p:cTn id="19" dur="1000" fill="hold"/>
                                        <p:tgtEl>
                                          <p:spTgt spid="66"/>
                                        </p:tgtEl>
                                        <p:attrNameLst>
                                          <p:attrName>ppt_h</p:attrName>
                                        </p:attrNameLst>
                                      </p:cBhvr>
                                      <p:tavLst>
                                        <p:tav tm="0">
                                          <p:val>
                                            <p:fltVal val="0"/>
                                          </p:val>
                                        </p:tav>
                                        <p:tav tm="100000">
                                          <p:val>
                                            <p:strVal val="#ppt_h"/>
                                          </p:val>
                                        </p:tav>
                                      </p:tavLst>
                                    </p:anim>
                                    <p:anim calcmode="lin" valueType="num">
                                      <p:cBhvr>
                                        <p:cTn id="20" dur="1000" fill="hold"/>
                                        <p:tgtEl>
                                          <p:spTgt spid="66"/>
                                        </p:tgtEl>
                                        <p:attrNameLst>
                                          <p:attrName>style.rotation</p:attrName>
                                        </p:attrNameLst>
                                      </p:cBhvr>
                                      <p:tavLst>
                                        <p:tav tm="0">
                                          <p:val>
                                            <p:fltVal val="90"/>
                                          </p:val>
                                        </p:tav>
                                        <p:tav tm="100000">
                                          <p:val>
                                            <p:fltVal val="0"/>
                                          </p:val>
                                        </p:tav>
                                      </p:tavLst>
                                    </p:anim>
                                    <p:animEffect transition="in" filter="fade">
                                      <p:cBhvr>
                                        <p:cTn id="21" dur="1000"/>
                                        <p:tgtEl>
                                          <p:spTgt spid="66"/>
                                        </p:tgtEl>
                                      </p:cBhvr>
                                    </p:animEffect>
                                  </p:childTnLst>
                                </p:cTn>
                              </p:par>
                              <p:par>
                                <p:cTn id="22" presetID="31" presetClass="entr" presetSubtype="0" fill="hold" nodeType="withEffect">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cBhvr>
                                        <p:cTn id="24" dur="1000" fill="hold"/>
                                        <p:tgtEl>
                                          <p:spTgt spid="65"/>
                                        </p:tgtEl>
                                        <p:attrNameLst>
                                          <p:attrName>ppt_w</p:attrName>
                                        </p:attrNameLst>
                                      </p:cBhvr>
                                      <p:tavLst>
                                        <p:tav tm="0">
                                          <p:val>
                                            <p:fltVal val="0"/>
                                          </p:val>
                                        </p:tav>
                                        <p:tav tm="100000">
                                          <p:val>
                                            <p:strVal val="#ppt_w"/>
                                          </p:val>
                                        </p:tav>
                                      </p:tavLst>
                                    </p:anim>
                                    <p:anim calcmode="lin" valueType="num">
                                      <p:cBhvr>
                                        <p:cTn id="25" dur="1000" fill="hold"/>
                                        <p:tgtEl>
                                          <p:spTgt spid="65"/>
                                        </p:tgtEl>
                                        <p:attrNameLst>
                                          <p:attrName>ppt_h</p:attrName>
                                        </p:attrNameLst>
                                      </p:cBhvr>
                                      <p:tavLst>
                                        <p:tav tm="0">
                                          <p:val>
                                            <p:fltVal val="0"/>
                                          </p:val>
                                        </p:tav>
                                        <p:tav tm="100000">
                                          <p:val>
                                            <p:strVal val="#ppt_h"/>
                                          </p:val>
                                        </p:tav>
                                      </p:tavLst>
                                    </p:anim>
                                    <p:anim calcmode="lin" valueType="num">
                                      <p:cBhvr>
                                        <p:cTn id="26" dur="1000" fill="hold"/>
                                        <p:tgtEl>
                                          <p:spTgt spid="65"/>
                                        </p:tgtEl>
                                        <p:attrNameLst>
                                          <p:attrName>style.rotation</p:attrName>
                                        </p:attrNameLst>
                                      </p:cBhvr>
                                      <p:tavLst>
                                        <p:tav tm="0">
                                          <p:val>
                                            <p:fltVal val="90"/>
                                          </p:val>
                                        </p:tav>
                                        <p:tav tm="100000">
                                          <p:val>
                                            <p:fltVal val="0"/>
                                          </p:val>
                                        </p:tav>
                                      </p:tavLst>
                                    </p:anim>
                                    <p:animEffect transition="in" filter="fade">
                                      <p:cBhvr>
                                        <p:cTn id="27" dur="1000"/>
                                        <p:tgtEl>
                                          <p:spTgt spid="65"/>
                                        </p:tgtEl>
                                      </p:cBhvr>
                                    </p:animEffect>
                                  </p:childTnLst>
                                </p:cTn>
                              </p:par>
                              <p:par>
                                <p:cTn id="28" presetID="31" presetClass="entr" presetSubtype="0"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anim calcmode="lin" valueType="num">
                                      <p:cBhvr>
                                        <p:cTn id="30" dur="1000" fill="hold"/>
                                        <p:tgtEl>
                                          <p:spTgt spid="64"/>
                                        </p:tgtEl>
                                        <p:attrNameLst>
                                          <p:attrName>ppt_w</p:attrName>
                                        </p:attrNameLst>
                                      </p:cBhvr>
                                      <p:tavLst>
                                        <p:tav tm="0">
                                          <p:val>
                                            <p:fltVal val="0"/>
                                          </p:val>
                                        </p:tav>
                                        <p:tav tm="100000">
                                          <p:val>
                                            <p:strVal val="#ppt_w"/>
                                          </p:val>
                                        </p:tav>
                                      </p:tavLst>
                                    </p:anim>
                                    <p:anim calcmode="lin" valueType="num">
                                      <p:cBhvr>
                                        <p:cTn id="31" dur="1000" fill="hold"/>
                                        <p:tgtEl>
                                          <p:spTgt spid="64"/>
                                        </p:tgtEl>
                                        <p:attrNameLst>
                                          <p:attrName>ppt_h</p:attrName>
                                        </p:attrNameLst>
                                      </p:cBhvr>
                                      <p:tavLst>
                                        <p:tav tm="0">
                                          <p:val>
                                            <p:fltVal val="0"/>
                                          </p:val>
                                        </p:tav>
                                        <p:tav tm="100000">
                                          <p:val>
                                            <p:strVal val="#ppt_h"/>
                                          </p:val>
                                        </p:tav>
                                      </p:tavLst>
                                    </p:anim>
                                    <p:anim calcmode="lin" valueType="num">
                                      <p:cBhvr>
                                        <p:cTn id="32" dur="1000" fill="hold"/>
                                        <p:tgtEl>
                                          <p:spTgt spid="64"/>
                                        </p:tgtEl>
                                        <p:attrNameLst>
                                          <p:attrName>style.rotation</p:attrName>
                                        </p:attrNameLst>
                                      </p:cBhvr>
                                      <p:tavLst>
                                        <p:tav tm="0">
                                          <p:val>
                                            <p:fltVal val="90"/>
                                          </p:val>
                                        </p:tav>
                                        <p:tav tm="100000">
                                          <p:val>
                                            <p:fltVal val="0"/>
                                          </p:val>
                                        </p:tav>
                                      </p:tavLst>
                                    </p:anim>
                                    <p:animEffect transition="in" filter="fade">
                                      <p:cBhvr>
                                        <p:cTn id="33"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97873" y="611396"/>
            <a:ext cx="1864613" cy="369332"/>
          </a:xfrm>
          <a:prstGeom prst="rect">
            <a:avLst/>
          </a:prstGeom>
        </p:spPr>
        <p:txBody>
          <a:bodyPr wrap="none">
            <a:spAutoFit/>
          </a:bodyPr>
          <a:lstStyle/>
          <a:p>
            <a:r>
              <a:rPr lang="zh-CN" altLang="en-US" b="1" dirty="0"/>
              <a:t>可视化实现细节</a:t>
            </a:r>
            <a:endParaRPr lang="zh-CN" altLang="en-US" b="1" dirty="0"/>
          </a:p>
        </p:txBody>
      </p:sp>
      <p:sp>
        <p:nvSpPr>
          <p:cNvPr id="5" name="左中括号 4"/>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23"/>
          <p:cNvSpPr txBox="1"/>
          <p:nvPr/>
        </p:nvSpPr>
        <p:spPr>
          <a:xfrm>
            <a:off x="7281989" y="401177"/>
            <a:ext cx="4601908" cy="7063757"/>
          </a:xfrm>
          <a:prstGeom prst="rect">
            <a:avLst/>
          </a:prstGeom>
          <a:noFill/>
        </p:spPr>
        <p:txBody>
          <a:bodyPr wrap="square" lIns="219419" tIns="109710" rIns="219419" bIns="109710" rtlCol="0">
            <a:spAutoFit/>
          </a:bodyPr>
          <a:lstStyle/>
          <a:p>
            <a:pPr marL="342900" indent="-342900">
              <a:lnSpc>
                <a:spcPct val="150000"/>
              </a:lnSpc>
              <a:buAutoNum type="arabicPeriod"/>
            </a:pPr>
            <a:r>
              <a:rPr lang="zh-CN" altLang="en-US" dirty="0">
                <a:latin typeface="+mn-ea"/>
                <a:cs typeface="Aparajita" panose="020B0604020202020204" pitchFamily="34" charset="0"/>
              </a:rPr>
              <a:t>前端界面接受用户输入可视化数据的查询参数；</a:t>
            </a:r>
            <a:endParaRPr lang="en-US" altLang="zh-CN" dirty="0">
              <a:latin typeface="+mn-ea"/>
              <a:cs typeface="Aparajita" panose="020B0604020202020204" pitchFamily="34" charset="0"/>
            </a:endParaRPr>
          </a:p>
          <a:p>
            <a:pPr marL="342900" indent="-342900">
              <a:lnSpc>
                <a:spcPct val="150000"/>
              </a:lnSpc>
              <a:buAutoNum type="arabicPeriod"/>
            </a:pPr>
            <a:r>
              <a:rPr lang="zh-CN" altLang="en-US" dirty="0">
                <a:latin typeface="+mn-ea"/>
                <a:cs typeface="Aparajita" panose="020B0604020202020204" pitchFamily="34" charset="0"/>
              </a:rPr>
              <a:t>将查询参数通过</a:t>
            </a:r>
            <a:r>
              <a:rPr lang="en-US" altLang="zh-CN" dirty="0">
                <a:latin typeface="+mn-ea"/>
                <a:cs typeface="Aparajita" panose="020B0604020202020204" pitchFamily="34" charset="0"/>
              </a:rPr>
              <a:t>Get</a:t>
            </a:r>
            <a:r>
              <a:rPr lang="zh-CN" altLang="en-US" dirty="0">
                <a:latin typeface="+mn-ea"/>
                <a:cs typeface="Aparajita" panose="020B0604020202020204" pitchFamily="34" charset="0"/>
              </a:rPr>
              <a:t>请求发送到服务端，请求相关的查询数据；</a:t>
            </a:r>
            <a:endParaRPr lang="en-US" altLang="zh-CN" dirty="0">
              <a:latin typeface="+mn-ea"/>
              <a:cs typeface="Aparajita" panose="020B0604020202020204" pitchFamily="34" charset="0"/>
            </a:endParaRPr>
          </a:p>
          <a:p>
            <a:pPr marL="342900" indent="-342900">
              <a:lnSpc>
                <a:spcPct val="150000"/>
              </a:lnSpc>
              <a:buAutoNum type="arabicPeriod"/>
            </a:pPr>
            <a:r>
              <a:rPr lang="zh-CN" altLang="en-US" dirty="0">
                <a:latin typeface="+mn-ea"/>
                <a:cs typeface="Aparajita" panose="020B0604020202020204" pitchFamily="34" charset="0"/>
              </a:rPr>
              <a:t>服务器端部署响应的业务逻辑，返回正确的查询结果；</a:t>
            </a:r>
            <a:endParaRPr lang="en-US" altLang="zh-CN" dirty="0">
              <a:latin typeface="+mn-ea"/>
              <a:cs typeface="Aparajita" panose="020B0604020202020204" pitchFamily="34" charset="0"/>
            </a:endParaRPr>
          </a:p>
          <a:p>
            <a:pPr marL="342900" indent="-342900">
              <a:lnSpc>
                <a:spcPct val="150000"/>
              </a:lnSpc>
              <a:buAutoNum type="arabicPeriod"/>
            </a:pPr>
            <a:r>
              <a:rPr lang="zh-CN" altLang="en-US" dirty="0">
                <a:latin typeface="+mn-ea"/>
                <a:cs typeface="Aparajita" panose="020B0604020202020204" pitchFamily="34" charset="0"/>
              </a:rPr>
              <a:t>前端接受查询结果，并利用</a:t>
            </a:r>
            <a:r>
              <a:rPr lang="en-US" altLang="zh-CN" dirty="0">
                <a:latin typeface="+mn-ea"/>
                <a:cs typeface="Aparajita" panose="020B0604020202020204" pitchFamily="34" charset="0"/>
              </a:rPr>
              <a:t>echarts.js</a:t>
            </a:r>
            <a:r>
              <a:rPr lang="zh-CN" altLang="en-US" dirty="0">
                <a:latin typeface="+mn-ea"/>
                <a:cs typeface="Aparajita" panose="020B0604020202020204" pitchFamily="34" charset="0"/>
              </a:rPr>
              <a:t>插件绘制成可视化图表；</a:t>
            </a:r>
            <a:endParaRPr lang="en-US" altLang="zh-CN" dirty="0">
              <a:latin typeface="+mn-ea"/>
              <a:cs typeface="Aparajita" panose="020B0604020202020204" pitchFamily="34" charset="0"/>
            </a:endParaRPr>
          </a:p>
          <a:p>
            <a:pPr marL="342900" indent="-342900">
              <a:lnSpc>
                <a:spcPct val="150000"/>
              </a:lnSpc>
              <a:buFontTx/>
              <a:buAutoNum type="arabicPeriod"/>
            </a:pPr>
            <a:r>
              <a:rPr lang="zh-CN" altLang="en-US" dirty="0">
                <a:latin typeface="+mn-ea"/>
                <a:cs typeface="Aparajita" panose="020B0604020202020204" pitchFamily="34" charset="0"/>
              </a:rPr>
              <a:t>将可视化图表加载到页面的绘图区进行展示。</a:t>
            </a:r>
            <a:endParaRPr lang="en-US" altLang="zh-CN" dirty="0">
              <a:latin typeface="+mn-ea"/>
              <a:cs typeface="Aparajita" panose="020B0604020202020204" pitchFamily="34" charset="0"/>
            </a:endParaRPr>
          </a:p>
          <a:p>
            <a:pPr marL="342900" indent="-342900">
              <a:lnSpc>
                <a:spcPct val="150000"/>
              </a:lnSpc>
              <a:buFontTx/>
              <a:buAutoNum type="arabicPeriod"/>
            </a:pPr>
            <a:endParaRPr lang="en-US" altLang="zh-CN" dirty="0">
              <a:latin typeface="+mn-ea"/>
              <a:cs typeface="Aparajita" panose="020B0604020202020204" pitchFamily="34" charset="0"/>
            </a:endParaRPr>
          </a:p>
          <a:p>
            <a:pPr marL="342900" indent="-342900">
              <a:lnSpc>
                <a:spcPct val="150000"/>
              </a:lnSpc>
              <a:buFontTx/>
              <a:buAutoNum type="arabicPeriod"/>
            </a:pPr>
            <a:r>
              <a:rPr lang="zh-CN" altLang="en-US" dirty="0">
                <a:latin typeface="+mn-ea"/>
                <a:cs typeface="Aparajita" panose="020B0604020202020204" pitchFamily="34" charset="0"/>
              </a:rPr>
              <a:t>将图片区域转化为</a:t>
            </a:r>
            <a:r>
              <a:rPr lang="en-US" altLang="zh-CN" dirty="0">
                <a:latin typeface="+mn-ea"/>
                <a:cs typeface="Aparajita" panose="020B0604020202020204" pitchFamily="34" charset="0"/>
              </a:rPr>
              <a:t>echarts.js</a:t>
            </a:r>
            <a:r>
              <a:rPr lang="zh-CN" altLang="en-US" dirty="0">
                <a:latin typeface="+mn-ea"/>
                <a:cs typeface="Aparajita" panose="020B0604020202020204" pitchFamily="34" charset="0"/>
              </a:rPr>
              <a:t>插件的绘图格式</a:t>
            </a:r>
            <a:r>
              <a:rPr lang="en-US" altLang="zh-CN" dirty="0">
                <a:latin typeface="+mn-ea"/>
                <a:cs typeface="Aparajita" panose="020B0604020202020204" pitchFamily="34" charset="0"/>
              </a:rPr>
              <a:t>(canvas)</a:t>
            </a:r>
            <a:r>
              <a:rPr lang="zh-CN" altLang="en-US" dirty="0">
                <a:latin typeface="+mn-ea"/>
                <a:cs typeface="Aparajita" panose="020B0604020202020204" pitchFamily="34" charset="0"/>
              </a:rPr>
              <a:t>；</a:t>
            </a:r>
            <a:endParaRPr lang="en-US" altLang="zh-CN" dirty="0">
              <a:latin typeface="+mn-ea"/>
              <a:cs typeface="Aparajita" panose="020B0604020202020204" pitchFamily="34" charset="0"/>
            </a:endParaRPr>
          </a:p>
          <a:p>
            <a:pPr marL="342900" indent="-342900">
              <a:lnSpc>
                <a:spcPct val="150000"/>
              </a:lnSpc>
              <a:buFontTx/>
              <a:buAutoNum type="arabicPeriod"/>
            </a:pPr>
            <a:r>
              <a:rPr lang="zh-CN" altLang="en-US" dirty="0">
                <a:latin typeface="+mn-ea"/>
                <a:cs typeface="Aparajita" panose="020B0604020202020204" pitchFamily="34" charset="0"/>
              </a:rPr>
              <a:t>利用</a:t>
            </a:r>
            <a:r>
              <a:rPr lang="en-US" altLang="zh-CN" dirty="0" err="1">
                <a:latin typeface="+mn-ea"/>
                <a:cs typeface="Aparajita" panose="020B0604020202020204" pitchFamily="34" charset="0"/>
              </a:rPr>
              <a:t>toDataUrl</a:t>
            </a:r>
            <a:r>
              <a:rPr lang="en-US" altLang="zh-CN" dirty="0">
                <a:latin typeface="+mn-ea"/>
                <a:cs typeface="Aparajita" panose="020B0604020202020204" pitchFamily="34" charset="0"/>
              </a:rPr>
              <a:t>()</a:t>
            </a:r>
            <a:r>
              <a:rPr lang="zh-CN" altLang="en-US" dirty="0">
                <a:latin typeface="+mn-ea"/>
                <a:cs typeface="Aparajita" panose="020B0604020202020204" pitchFamily="34" charset="0"/>
              </a:rPr>
              <a:t>将画布转化为</a:t>
            </a:r>
            <a:r>
              <a:rPr lang="en-US" altLang="zh-CN" dirty="0">
                <a:latin typeface="+mn-ea"/>
                <a:cs typeface="Aparajita" panose="020B0604020202020204" pitchFamily="34" charset="0"/>
              </a:rPr>
              <a:t>base64</a:t>
            </a:r>
            <a:r>
              <a:rPr lang="zh-CN" altLang="en-US" dirty="0">
                <a:latin typeface="+mn-ea"/>
                <a:cs typeface="Aparajita" panose="020B0604020202020204" pitchFamily="34" charset="0"/>
              </a:rPr>
              <a:t>编码；</a:t>
            </a:r>
            <a:endParaRPr lang="en-US" altLang="zh-CN" dirty="0">
              <a:latin typeface="+mn-ea"/>
              <a:cs typeface="Aparajita" panose="020B0604020202020204" pitchFamily="34" charset="0"/>
            </a:endParaRPr>
          </a:p>
          <a:p>
            <a:pPr marL="342900" indent="-342900">
              <a:lnSpc>
                <a:spcPct val="150000"/>
              </a:lnSpc>
              <a:buFontTx/>
              <a:buAutoNum type="arabicPeriod"/>
            </a:pPr>
            <a:endParaRPr lang="en-US" altLang="zh-CN" sz="1400" dirty="0">
              <a:latin typeface="+mn-ea"/>
              <a:cs typeface="Aparajita" panose="020B0604020202020204" pitchFamily="34" charset="0"/>
            </a:endParaRPr>
          </a:p>
          <a:p>
            <a:pPr marL="342900" indent="-342900">
              <a:lnSpc>
                <a:spcPct val="150000"/>
              </a:lnSpc>
              <a:buAutoNum type="arabicPeriod"/>
            </a:pPr>
            <a:endParaRPr lang="en-US" altLang="zh-CN" sz="1400" dirty="0">
              <a:latin typeface="+mn-ea"/>
              <a:cs typeface="Aparajita" panose="020B0604020202020204" pitchFamily="34" charset="0"/>
            </a:endParaRPr>
          </a:p>
        </p:txBody>
      </p:sp>
      <p:sp>
        <p:nvSpPr>
          <p:cNvPr id="46" name="矩形 45"/>
          <p:cNvSpPr/>
          <p:nvPr/>
        </p:nvSpPr>
        <p:spPr>
          <a:xfrm>
            <a:off x="309331" y="3223042"/>
            <a:ext cx="1276802" cy="7100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前端界面</a:t>
            </a:r>
            <a:endParaRPr lang="zh-CN" altLang="en-US" dirty="0"/>
          </a:p>
        </p:txBody>
      </p:sp>
      <p:sp>
        <p:nvSpPr>
          <p:cNvPr id="47" name="椭圆 46"/>
          <p:cNvSpPr/>
          <p:nvPr/>
        </p:nvSpPr>
        <p:spPr>
          <a:xfrm>
            <a:off x="4055468" y="1862331"/>
            <a:ext cx="1583616"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Get</a:t>
            </a:r>
            <a:r>
              <a:rPr lang="zh-CN" altLang="en-US" dirty="0"/>
              <a:t>请求发送功能参数</a:t>
            </a:r>
            <a:endParaRPr lang="zh-CN" altLang="en-US" dirty="0"/>
          </a:p>
        </p:txBody>
      </p:sp>
      <p:sp>
        <p:nvSpPr>
          <p:cNvPr id="48" name="椭圆 47"/>
          <p:cNvSpPr/>
          <p:nvPr/>
        </p:nvSpPr>
        <p:spPr>
          <a:xfrm>
            <a:off x="2656939" y="4519186"/>
            <a:ext cx="1810273"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使用</a:t>
            </a:r>
            <a:r>
              <a:rPr lang="en-US" altLang="zh-CN" dirty="0"/>
              <a:t>echarts.js</a:t>
            </a:r>
            <a:r>
              <a:rPr lang="zh-CN" altLang="en-US" dirty="0"/>
              <a:t>绘制可视化图形</a:t>
            </a:r>
            <a:endParaRPr lang="zh-CN" altLang="en-US" dirty="0"/>
          </a:p>
        </p:txBody>
      </p:sp>
      <p:sp>
        <p:nvSpPr>
          <p:cNvPr id="49" name="矩形 48"/>
          <p:cNvSpPr/>
          <p:nvPr/>
        </p:nvSpPr>
        <p:spPr>
          <a:xfrm>
            <a:off x="5709931" y="3223042"/>
            <a:ext cx="1276802" cy="710014"/>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服务器端业务逻辑</a:t>
            </a:r>
            <a:endParaRPr lang="zh-CN" altLang="en-US" dirty="0"/>
          </a:p>
        </p:txBody>
      </p:sp>
      <p:cxnSp>
        <p:nvCxnSpPr>
          <p:cNvPr id="50" name="直接连接符 49"/>
          <p:cNvCxnSpPr/>
          <p:nvPr/>
        </p:nvCxnSpPr>
        <p:spPr>
          <a:xfrm flipH="1">
            <a:off x="5709931" y="3223042"/>
            <a:ext cx="1276802"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5709931" y="3933056"/>
            <a:ext cx="1276802"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1578914" y="1855295"/>
            <a:ext cx="2056973"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输入可视化数据</a:t>
            </a:r>
            <a:endParaRPr lang="en-US" altLang="zh-CN" dirty="0"/>
          </a:p>
          <a:p>
            <a:pPr algn="ctr"/>
            <a:r>
              <a:rPr lang="zh-CN" altLang="en-US" dirty="0"/>
              <a:t>的查询参数</a:t>
            </a:r>
            <a:endParaRPr lang="zh-CN" altLang="en-US" dirty="0"/>
          </a:p>
        </p:txBody>
      </p:sp>
      <p:cxnSp>
        <p:nvCxnSpPr>
          <p:cNvPr id="53" name="直接箭头连接符 52"/>
          <p:cNvCxnSpPr>
            <a:stCxn id="52" idx="6"/>
            <a:endCxn id="47" idx="2"/>
          </p:cNvCxnSpPr>
          <p:nvPr/>
        </p:nvCxnSpPr>
        <p:spPr>
          <a:xfrm>
            <a:off x="3635887" y="2263754"/>
            <a:ext cx="419581" cy="7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连接符: 曲线 53"/>
          <p:cNvCxnSpPr>
            <a:stCxn id="46" idx="0"/>
            <a:endCxn id="52" idx="2"/>
          </p:cNvCxnSpPr>
          <p:nvPr/>
        </p:nvCxnSpPr>
        <p:spPr>
          <a:xfrm rot="5400000" flipH="1" flipV="1">
            <a:off x="783679" y="2427807"/>
            <a:ext cx="959288" cy="631182"/>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连接符: 曲线 54"/>
          <p:cNvCxnSpPr>
            <a:stCxn id="47" idx="6"/>
            <a:endCxn id="49" idx="0"/>
          </p:cNvCxnSpPr>
          <p:nvPr/>
        </p:nvCxnSpPr>
        <p:spPr>
          <a:xfrm>
            <a:off x="5639084" y="2270790"/>
            <a:ext cx="709248" cy="952252"/>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连接符: 曲线 56"/>
          <p:cNvCxnSpPr>
            <a:stCxn id="48" idx="6"/>
            <a:endCxn id="49" idx="2"/>
          </p:cNvCxnSpPr>
          <p:nvPr/>
        </p:nvCxnSpPr>
        <p:spPr>
          <a:xfrm flipV="1">
            <a:off x="4467212" y="3933056"/>
            <a:ext cx="1881120" cy="99458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76" name="矩形 75"/>
          <p:cNvSpPr/>
          <p:nvPr/>
        </p:nvSpPr>
        <p:spPr>
          <a:xfrm>
            <a:off x="4854253" y="4488441"/>
            <a:ext cx="1569661" cy="36933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返回查询数据</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81" name="矩形 80"/>
          <p:cNvSpPr/>
          <p:nvPr/>
        </p:nvSpPr>
        <p:spPr>
          <a:xfrm>
            <a:off x="5483265" y="2529518"/>
            <a:ext cx="1569661" cy="36933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传递查询数据</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cxnSp>
        <p:nvCxnSpPr>
          <p:cNvPr id="82" name="连接符: 曲线 81"/>
          <p:cNvCxnSpPr>
            <a:stCxn id="48" idx="2"/>
            <a:endCxn id="46" idx="2"/>
          </p:cNvCxnSpPr>
          <p:nvPr/>
        </p:nvCxnSpPr>
        <p:spPr>
          <a:xfrm rot="10800000">
            <a:off x="947733" y="3933057"/>
            <a:ext cx="1709207" cy="99458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矩形 84"/>
          <p:cNvSpPr/>
          <p:nvPr/>
        </p:nvSpPr>
        <p:spPr>
          <a:xfrm>
            <a:off x="939947" y="4548006"/>
            <a:ext cx="1569660" cy="369332"/>
          </a:xfrm>
          <a:prstGeom prst="rect">
            <a:avLst/>
          </a:prstGeom>
          <a:noFill/>
        </p:spPr>
        <p:txBody>
          <a:bodyPr wrap="non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rPr>
              <a:t>显示在页面上</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cxnSp>
        <p:nvCxnSpPr>
          <p:cNvPr id="25" name="直接连接符 24"/>
          <p:cNvCxnSpPr/>
          <p:nvPr/>
        </p:nvCxnSpPr>
        <p:spPr>
          <a:xfrm flipH="1">
            <a:off x="7463358" y="1484784"/>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8239798" y="4430350"/>
            <a:ext cx="654557" cy="5343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9509296" y="2705529"/>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279782" y="6165304"/>
            <a:ext cx="654557" cy="53433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1000" fill="hold"/>
                                        <p:tgtEl>
                                          <p:spTgt spid="25"/>
                                        </p:tgtEl>
                                        <p:attrNameLst>
                                          <p:attrName>ppt_w</p:attrName>
                                        </p:attrNameLst>
                                      </p:cBhvr>
                                      <p:tavLst>
                                        <p:tav tm="0">
                                          <p:val>
                                            <p:fltVal val="0"/>
                                          </p:val>
                                        </p:tav>
                                        <p:tav tm="100000">
                                          <p:val>
                                            <p:strVal val="#ppt_w"/>
                                          </p:val>
                                        </p:tav>
                                      </p:tavLst>
                                    </p:anim>
                                    <p:anim calcmode="lin" valueType="num">
                                      <p:cBhvr>
                                        <p:cTn id="13" dur="1000" fill="hold"/>
                                        <p:tgtEl>
                                          <p:spTgt spid="25"/>
                                        </p:tgtEl>
                                        <p:attrNameLst>
                                          <p:attrName>ppt_h</p:attrName>
                                        </p:attrNameLst>
                                      </p:cBhvr>
                                      <p:tavLst>
                                        <p:tav tm="0">
                                          <p:val>
                                            <p:fltVal val="0"/>
                                          </p:val>
                                        </p:tav>
                                        <p:tav tm="100000">
                                          <p:val>
                                            <p:strVal val="#ppt_h"/>
                                          </p:val>
                                        </p:tav>
                                      </p:tavLst>
                                    </p:anim>
                                    <p:anim calcmode="lin" valueType="num">
                                      <p:cBhvr>
                                        <p:cTn id="14" dur="1000" fill="hold"/>
                                        <p:tgtEl>
                                          <p:spTgt spid="25"/>
                                        </p:tgtEl>
                                        <p:attrNameLst>
                                          <p:attrName>style.rotation</p:attrName>
                                        </p:attrNameLst>
                                      </p:cBhvr>
                                      <p:tavLst>
                                        <p:tav tm="0">
                                          <p:val>
                                            <p:fltVal val="90"/>
                                          </p:val>
                                        </p:tav>
                                        <p:tav tm="100000">
                                          <p:val>
                                            <p:fltVal val="0"/>
                                          </p:val>
                                        </p:tav>
                                      </p:tavLst>
                                    </p:anim>
                                    <p:animEffect transition="in" filter="fade">
                                      <p:cBhvr>
                                        <p:cTn id="15" dur="1000"/>
                                        <p:tgtEl>
                                          <p:spTgt spid="25"/>
                                        </p:tgtEl>
                                      </p:cBhvr>
                                    </p:animEffect>
                                  </p:childTnLst>
                                </p:cTn>
                              </p:par>
                              <p:par>
                                <p:cTn id="16" presetID="31"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1000" fill="hold"/>
                                        <p:tgtEl>
                                          <p:spTgt spid="28"/>
                                        </p:tgtEl>
                                        <p:attrNameLst>
                                          <p:attrName>ppt_w</p:attrName>
                                        </p:attrNameLst>
                                      </p:cBhvr>
                                      <p:tavLst>
                                        <p:tav tm="0">
                                          <p:val>
                                            <p:fltVal val="0"/>
                                          </p:val>
                                        </p:tav>
                                        <p:tav tm="100000">
                                          <p:val>
                                            <p:strVal val="#ppt_w"/>
                                          </p:val>
                                        </p:tav>
                                      </p:tavLst>
                                    </p:anim>
                                    <p:anim calcmode="lin" valueType="num">
                                      <p:cBhvr>
                                        <p:cTn id="19" dur="1000" fill="hold"/>
                                        <p:tgtEl>
                                          <p:spTgt spid="28"/>
                                        </p:tgtEl>
                                        <p:attrNameLst>
                                          <p:attrName>ppt_h</p:attrName>
                                        </p:attrNameLst>
                                      </p:cBhvr>
                                      <p:tavLst>
                                        <p:tav tm="0">
                                          <p:val>
                                            <p:fltVal val="0"/>
                                          </p:val>
                                        </p:tav>
                                        <p:tav tm="100000">
                                          <p:val>
                                            <p:strVal val="#ppt_h"/>
                                          </p:val>
                                        </p:tav>
                                      </p:tavLst>
                                    </p:anim>
                                    <p:anim calcmode="lin" valueType="num">
                                      <p:cBhvr>
                                        <p:cTn id="20" dur="1000" fill="hold"/>
                                        <p:tgtEl>
                                          <p:spTgt spid="28"/>
                                        </p:tgtEl>
                                        <p:attrNameLst>
                                          <p:attrName>style.rotation</p:attrName>
                                        </p:attrNameLst>
                                      </p:cBhvr>
                                      <p:tavLst>
                                        <p:tav tm="0">
                                          <p:val>
                                            <p:fltVal val="90"/>
                                          </p:val>
                                        </p:tav>
                                        <p:tav tm="100000">
                                          <p:val>
                                            <p:fltVal val="0"/>
                                          </p:val>
                                        </p:tav>
                                      </p:tavLst>
                                    </p:anim>
                                    <p:animEffect transition="in" filter="fade">
                                      <p:cBhvr>
                                        <p:cTn id="21" dur="1000"/>
                                        <p:tgtEl>
                                          <p:spTgt spid="28"/>
                                        </p:tgtEl>
                                      </p:cBhvr>
                                    </p:animEffect>
                                  </p:childTnLst>
                                </p:cTn>
                              </p:par>
                              <p:par>
                                <p:cTn id="22" presetID="31"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1000" fill="hold"/>
                                        <p:tgtEl>
                                          <p:spTgt spid="27"/>
                                        </p:tgtEl>
                                        <p:attrNameLst>
                                          <p:attrName>ppt_w</p:attrName>
                                        </p:attrNameLst>
                                      </p:cBhvr>
                                      <p:tavLst>
                                        <p:tav tm="0">
                                          <p:val>
                                            <p:fltVal val="0"/>
                                          </p:val>
                                        </p:tav>
                                        <p:tav tm="100000">
                                          <p:val>
                                            <p:strVal val="#ppt_w"/>
                                          </p:val>
                                        </p:tav>
                                      </p:tavLst>
                                    </p:anim>
                                    <p:anim calcmode="lin" valueType="num">
                                      <p:cBhvr>
                                        <p:cTn id="25" dur="1000" fill="hold"/>
                                        <p:tgtEl>
                                          <p:spTgt spid="27"/>
                                        </p:tgtEl>
                                        <p:attrNameLst>
                                          <p:attrName>ppt_h</p:attrName>
                                        </p:attrNameLst>
                                      </p:cBhvr>
                                      <p:tavLst>
                                        <p:tav tm="0">
                                          <p:val>
                                            <p:fltVal val="0"/>
                                          </p:val>
                                        </p:tav>
                                        <p:tav tm="100000">
                                          <p:val>
                                            <p:strVal val="#ppt_h"/>
                                          </p:val>
                                        </p:tav>
                                      </p:tavLst>
                                    </p:anim>
                                    <p:anim calcmode="lin" valueType="num">
                                      <p:cBhvr>
                                        <p:cTn id="26" dur="1000" fill="hold"/>
                                        <p:tgtEl>
                                          <p:spTgt spid="27"/>
                                        </p:tgtEl>
                                        <p:attrNameLst>
                                          <p:attrName>style.rotation</p:attrName>
                                        </p:attrNameLst>
                                      </p:cBhvr>
                                      <p:tavLst>
                                        <p:tav tm="0">
                                          <p:val>
                                            <p:fltVal val="90"/>
                                          </p:val>
                                        </p:tav>
                                        <p:tav tm="100000">
                                          <p:val>
                                            <p:fltVal val="0"/>
                                          </p:val>
                                        </p:tav>
                                      </p:tavLst>
                                    </p:anim>
                                    <p:animEffect transition="in" filter="fade">
                                      <p:cBhvr>
                                        <p:cTn id="27" dur="1000"/>
                                        <p:tgtEl>
                                          <p:spTgt spid="27"/>
                                        </p:tgtEl>
                                      </p:cBhvr>
                                    </p:animEffect>
                                  </p:childTnLst>
                                </p:cTn>
                              </p:par>
                              <p:par>
                                <p:cTn id="28" presetID="31"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1000" fill="hold"/>
                                        <p:tgtEl>
                                          <p:spTgt spid="26"/>
                                        </p:tgtEl>
                                        <p:attrNameLst>
                                          <p:attrName>ppt_w</p:attrName>
                                        </p:attrNameLst>
                                      </p:cBhvr>
                                      <p:tavLst>
                                        <p:tav tm="0">
                                          <p:val>
                                            <p:fltVal val="0"/>
                                          </p:val>
                                        </p:tav>
                                        <p:tav tm="100000">
                                          <p:val>
                                            <p:strVal val="#ppt_w"/>
                                          </p:val>
                                        </p:tav>
                                      </p:tavLst>
                                    </p:anim>
                                    <p:anim calcmode="lin" valueType="num">
                                      <p:cBhvr>
                                        <p:cTn id="31" dur="1000" fill="hold"/>
                                        <p:tgtEl>
                                          <p:spTgt spid="26"/>
                                        </p:tgtEl>
                                        <p:attrNameLst>
                                          <p:attrName>ppt_h</p:attrName>
                                        </p:attrNameLst>
                                      </p:cBhvr>
                                      <p:tavLst>
                                        <p:tav tm="0">
                                          <p:val>
                                            <p:fltVal val="0"/>
                                          </p:val>
                                        </p:tav>
                                        <p:tav tm="100000">
                                          <p:val>
                                            <p:strVal val="#ppt_h"/>
                                          </p:val>
                                        </p:tav>
                                      </p:tavLst>
                                    </p:anim>
                                    <p:anim calcmode="lin" valueType="num">
                                      <p:cBhvr>
                                        <p:cTn id="32" dur="1000" fill="hold"/>
                                        <p:tgtEl>
                                          <p:spTgt spid="26"/>
                                        </p:tgtEl>
                                        <p:attrNameLst>
                                          <p:attrName>style.rotation</p:attrName>
                                        </p:attrNameLst>
                                      </p:cBhvr>
                                      <p:tavLst>
                                        <p:tav tm="0">
                                          <p:val>
                                            <p:fltVal val="90"/>
                                          </p:val>
                                        </p:tav>
                                        <p:tav tm="100000">
                                          <p:val>
                                            <p:fltVal val="0"/>
                                          </p:val>
                                        </p:tav>
                                      </p:tavLst>
                                    </p:anim>
                                    <p:animEffect transition="in" filter="fade">
                                      <p:cBhvr>
                                        <p:cTn id="33"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97873" y="611396"/>
            <a:ext cx="2723823" cy="369332"/>
          </a:xfrm>
          <a:prstGeom prst="rect">
            <a:avLst/>
          </a:prstGeom>
        </p:spPr>
        <p:txBody>
          <a:bodyPr wrap="none">
            <a:spAutoFit/>
          </a:bodyPr>
          <a:lstStyle/>
          <a:p>
            <a:r>
              <a:rPr lang="zh-CN" altLang="en-US" b="1" dirty="0"/>
              <a:t>图表库展示界面实现细节</a:t>
            </a:r>
            <a:endParaRPr lang="zh-CN" altLang="en-US" b="1" dirty="0"/>
          </a:p>
        </p:txBody>
      </p:sp>
      <p:sp>
        <p:nvSpPr>
          <p:cNvPr id="5" name="左中括号 4"/>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TextBox 23"/>
          <p:cNvSpPr txBox="1"/>
          <p:nvPr/>
        </p:nvSpPr>
        <p:spPr>
          <a:xfrm>
            <a:off x="7588505" y="1484784"/>
            <a:ext cx="4032448" cy="4663100"/>
          </a:xfrm>
          <a:prstGeom prst="rect">
            <a:avLst/>
          </a:prstGeom>
          <a:noFill/>
        </p:spPr>
        <p:txBody>
          <a:bodyPr wrap="square" lIns="219419" tIns="109710" rIns="219419" bIns="109710" rtlCol="0">
            <a:spAutoFit/>
          </a:bodyPr>
          <a:lstStyle/>
          <a:p>
            <a:pPr marL="342900" indent="-342900">
              <a:lnSpc>
                <a:spcPct val="150000"/>
              </a:lnSpc>
              <a:buAutoNum type="arabicPeriod"/>
            </a:pPr>
            <a:r>
              <a:rPr lang="zh-CN" altLang="en-US" sz="2000" dirty="0">
                <a:latin typeface="+mn-ea"/>
                <a:cs typeface="Aparajita" panose="020B0604020202020204" pitchFamily="34" charset="0"/>
              </a:rPr>
              <a:t>用户点击图标库页面（生成报表界面）；</a:t>
            </a:r>
            <a:endParaRPr lang="en-US" altLang="zh-CN" sz="2000" dirty="0">
              <a:latin typeface="+mn-ea"/>
              <a:cs typeface="Aparajita" panose="020B0604020202020204" pitchFamily="34" charset="0"/>
            </a:endParaRPr>
          </a:p>
          <a:p>
            <a:pPr marL="342900" indent="-342900">
              <a:lnSpc>
                <a:spcPct val="150000"/>
              </a:lnSpc>
              <a:buAutoNum type="arabicPeriod"/>
            </a:pPr>
            <a:r>
              <a:rPr lang="zh-CN" altLang="en-US" sz="2000" dirty="0">
                <a:latin typeface="+mn-ea"/>
                <a:cs typeface="Aparajita" panose="020B0604020202020204" pitchFamily="34" charset="0"/>
              </a:rPr>
              <a:t>页面加载完毕后，</a:t>
            </a:r>
            <a:r>
              <a:rPr lang="en-US" altLang="zh-CN" sz="2000" dirty="0" err="1">
                <a:latin typeface="+mn-ea"/>
                <a:cs typeface="Aparajita" panose="020B0604020202020204" pitchFamily="34" charset="0"/>
              </a:rPr>
              <a:t>js</a:t>
            </a:r>
            <a:r>
              <a:rPr lang="zh-CN" altLang="en-US" sz="2000" dirty="0">
                <a:latin typeface="+mn-ea"/>
                <a:cs typeface="Aparajita" panose="020B0604020202020204" pitchFamily="34" charset="0"/>
              </a:rPr>
              <a:t>异步请求用户的图表数据库内容；</a:t>
            </a:r>
            <a:endParaRPr lang="en-US" altLang="zh-CN" sz="2000" dirty="0">
              <a:latin typeface="+mn-ea"/>
              <a:cs typeface="Aparajita" panose="020B0604020202020204" pitchFamily="34" charset="0"/>
            </a:endParaRPr>
          </a:p>
          <a:p>
            <a:pPr marL="342900" indent="-342900">
              <a:lnSpc>
                <a:spcPct val="150000"/>
              </a:lnSpc>
              <a:buAutoNum type="arabicPeriod"/>
            </a:pPr>
            <a:r>
              <a:rPr lang="zh-CN" altLang="en-US" sz="2000" dirty="0">
                <a:latin typeface="+mn-ea"/>
                <a:cs typeface="Aparajita" panose="020B0604020202020204" pitchFamily="34" charset="0"/>
              </a:rPr>
              <a:t>服务器端部署响应的业务逻辑，响应请求，返回该用户的所有图表数据；</a:t>
            </a:r>
            <a:endParaRPr lang="en-US" altLang="zh-CN" sz="2000" dirty="0">
              <a:latin typeface="+mn-ea"/>
              <a:cs typeface="Aparajita" panose="020B0604020202020204" pitchFamily="34" charset="0"/>
            </a:endParaRPr>
          </a:p>
          <a:p>
            <a:pPr marL="342900" indent="-342900">
              <a:lnSpc>
                <a:spcPct val="150000"/>
              </a:lnSpc>
              <a:buFontTx/>
              <a:buAutoNum type="arabicPeriod"/>
            </a:pPr>
            <a:r>
              <a:rPr lang="zh-CN" altLang="en-US" sz="2000" dirty="0">
                <a:latin typeface="+mn-ea"/>
                <a:cs typeface="Aparajita" panose="020B0604020202020204" pitchFamily="34" charset="0"/>
              </a:rPr>
              <a:t>将可视化图表加载到页面的绘图区进行展示。</a:t>
            </a:r>
            <a:endParaRPr lang="en-US" altLang="zh-CN" sz="2000" dirty="0">
              <a:latin typeface="+mn-ea"/>
              <a:cs typeface="Aparajita" panose="020B0604020202020204" pitchFamily="34" charset="0"/>
            </a:endParaRPr>
          </a:p>
          <a:p>
            <a:pPr marL="342900" indent="-342900">
              <a:lnSpc>
                <a:spcPct val="150000"/>
              </a:lnSpc>
              <a:buAutoNum type="arabicPeriod"/>
            </a:pPr>
            <a:endParaRPr lang="en-US" altLang="zh-CN" sz="1400" dirty="0">
              <a:latin typeface="+mn-ea"/>
              <a:cs typeface="Aparajita" panose="020B0604020202020204" pitchFamily="34" charset="0"/>
            </a:endParaRPr>
          </a:p>
        </p:txBody>
      </p:sp>
      <p:sp>
        <p:nvSpPr>
          <p:cNvPr id="46" name="矩形 45"/>
          <p:cNvSpPr/>
          <p:nvPr/>
        </p:nvSpPr>
        <p:spPr>
          <a:xfrm>
            <a:off x="122180" y="3312700"/>
            <a:ext cx="1868569"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用户图标库界面</a:t>
            </a:r>
            <a:endParaRPr lang="zh-CN" altLang="en-US" dirty="0"/>
          </a:p>
        </p:txBody>
      </p:sp>
      <p:sp>
        <p:nvSpPr>
          <p:cNvPr id="47" name="椭圆 46"/>
          <p:cNvSpPr/>
          <p:nvPr/>
        </p:nvSpPr>
        <p:spPr>
          <a:xfrm>
            <a:off x="4055468" y="1862331"/>
            <a:ext cx="1583616"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请求用户图标库的图片数据</a:t>
            </a:r>
            <a:endParaRPr lang="zh-CN" altLang="en-US" dirty="0"/>
          </a:p>
        </p:txBody>
      </p:sp>
      <p:sp>
        <p:nvSpPr>
          <p:cNvPr id="48" name="椭圆 47"/>
          <p:cNvSpPr/>
          <p:nvPr/>
        </p:nvSpPr>
        <p:spPr>
          <a:xfrm>
            <a:off x="2656939" y="4519186"/>
            <a:ext cx="1810273"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将图片数据加载到图表区</a:t>
            </a:r>
            <a:endParaRPr lang="zh-CN" altLang="en-US" dirty="0"/>
          </a:p>
        </p:txBody>
      </p:sp>
      <p:sp>
        <p:nvSpPr>
          <p:cNvPr id="49" name="矩形 48"/>
          <p:cNvSpPr/>
          <p:nvPr/>
        </p:nvSpPr>
        <p:spPr>
          <a:xfrm>
            <a:off x="5709931" y="3223042"/>
            <a:ext cx="1276802" cy="710014"/>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服务器端业务逻辑</a:t>
            </a:r>
            <a:endParaRPr lang="zh-CN" altLang="en-US" dirty="0"/>
          </a:p>
        </p:txBody>
      </p:sp>
      <p:cxnSp>
        <p:nvCxnSpPr>
          <p:cNvPr id="50" name="直接连接符 49"/>
          <p:cNvCxnSpPr/>
          <p:nvPr/>
        </p:nvCxnSpPr>
        <p:spPr>
          <a:xfrm flipH="1">
            <a:off x="5709931" y="3223042"/>
            <a:ext cx="1276802"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5709931" y="3933056"/>
            <a:ext cx="1276802"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1578914" y="1855295"/>
            <a:ext cx="2056973"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初始加载</a:t>
            </a:r>
            <a:endParaRPr lang="zh-CN" altLang="en-US" dirty="0"/>
          </a:p>
        </p:txBody>
      </p:sp>
      <p:cxnSp>
        <p:nvCxnSpPr>
          <p:cNvPr id="53" name="直接箭头连接符 52"/>
          <p:cNvCxnSpPr>
            <a:stCxn id="52" idx="6"/>
            <a:endCxn id="47" idx="2"/>
          </p:cNvCxnSpPr>
          <p:nvPr/>
        </p:nvCxnSpPr>
        <p:spPr>
          <a:xfrm>
            <a:off x="3635887" y="2263754"/>
            <a:ext cx="419581" cy="7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连接符: 曲线 53"/>
          <p:cNvCxnSpPr>
            <a:stCxn id="46" idx="0"/>
            <a:endCxn id="52" idx="2"/>
          </p:cNvCxnSpPr>
          <p:nvPr/>
        </p:nvCxnSpPr>
        <p:spPr>
          <a:xfrm rot="5400000" flipH="1" flipV="1">
            <a:off x="793216" y="2527003"/>
            <a:ext cx="1048946" cy="52244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连接符: 曲线 54"/>
          <p:cNvCxnSpPr>
            <a:stCxn id="47" idx="6"/>
            <a:endCxn id="49" idx="0"/>
          </p:cNvCxnSpPr>
          <p:nvPr/>
        </p:nvCxnSpPr>
        <p:spPr>
          <a:xfrm>
            <a:off x="5639084" y="2270790"/>
            <a:ext cx="709248" cy="952252"/>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连接符: 曲线 56"/>
          <p:cNvCxnSpPr>
            <a:stCxn id="48" idx="6"/>
            <a:endCxn id="49" idx="2"/>
          </p:cNvCxnSpPr>
          <p:nvPr/>
        </p:nvCxnSpPr>
        <p:spPr>
          <a:xfrm flipV="1">
            <a:off x="4467212" y="3933056"/>
            <a:ext cx="1881120" cy="99458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76" name="矩形 75"/>
          <p:cNvSpPr/>
          <p:nvPr/>
        </p:nvSpPr>
        <p:spPr>
          <a:xfrm>
            <a:off x="4854253" y="4488441"/>
            <a:ext cx="1569661" cy="36933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返回图片数据</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81" name="矩形 80"/>
          <p:cNvSpPr/>
          <p:nvPr/>
        </p:nvSpPr>
        <p:spPr>
          <a:xfrm>
            <a:off x="5483265" y="2529518"/>
            <a:ext cx="1569661" cy="36933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传递请求参数</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cxnSp>
        <p:nvCxnSpPr>
          <p:cNvPr id="82" name="连接符: 曲线 81"/>
          <p:cNvCxnSpPr>
            <a:stCxn id="48" idx="2"/>
            <a:endCxn id="46" idx="2"/>
          </p:cNvCxnSpPr>
          <p:nvPr/>
        </p:nvCxnSpPr>
        <p:spPr>
          <a:xfrm rot="10800000">
            <a:off x="1056465" y="3682033"/>
            <a:ext cx="1600474" cy="124561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矩形 84"/>
          <p:cNvSpPr/>
          <p:nvPr/>
        </p:nvSpPr>
        <p:spPr>
          <a:xfrm>
            <a:off x="939947" y="4548006"/>
            <a:ext cx="1569660" cy="369332"/>
          </a:xfrm>
          <a:prstGeom prst="rect">
            <a:avLst/>
          </a:prstGeom>
          <a:noFill/>
        </p:spPr>
        <p:txBody>
          <a:bodyPr wrap="non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rPr>
              <a:t>显示在页面上</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6" name="矩形 5"/>
          <p:cNvSpPr/>
          <p:nvPr/>
        </p:nvSpPr>
        <p:spPr>
          <a:xfrm>
            <a:off x="3635887" y="1663588"/>
            <a:ext cx="394415" cy="1200329"/>
          </a:xfrm>
          <a:prstGeom prst="rect">
            <a:avLst/>
          </a:prstGeom>
        </p:spPr>
        <p:txBody>
          <a:bodyPr wrap="square">
            <a:spAutoFit/>
          </a:bodyPr>
          <a:lstStyle/>
          <a:p>
            <a:pPr algn="ctr"/>
            <a:r>
              <a:rPr lang="zh-CN" altLang="en-US" dirty="0"/>
              <a:t>加载完</a:t>
            </a:r>
            <a:endParaRPr lang="en-US" altLang="zh-CN" dirty="0"/>
          </a:p>
          <a:p>
            <a:pPr algn="ctr"/>
            <a:r>
              <a:rPr lang="zh-CN" altLang="en-US" dirty="0"/>
              <a:t>毕</a:t>
            </a:r>
            <a:endParaRPr lang="zh-CN" altLang="en-US" dirty="0"/>
          </a:p>
        </p:txBody>
      </p:sp>
      <p:cxnSp>
        <p:nvCxnSpPr>
          <p:cNvPr id="25" name="直接连接符 24"/>
          <p:cNvCxnSpPr/>
          <p:nvPr/>
        </p:nvCxnSpPr>
        <p:spPr>
          <a:xfrm flipH="1">
            <a:off x="9410371" y="2202662"/>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0519275" y="5210004"/>
            <a:ext cx="654557" cy="5343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838190" y="2985844"/>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8180368" y="5648092"/>
            <a:ext cx="654557" cy="53433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1000" fill="hold"/>
                                        <p:tgtEl>
                                          <p:spTgt spid="25"/>
                                        </p:tgtEl>
                                        <p:attrNameLst>
                                          <p:attrName>ppt_w</p:attrName>
                                        </p:attrNameLst>
                                      </p:cBhvr>
                                      <p:tavLst>
                                        <p:tav tm="0">
                                          <p:val>
                                            <p:fltVal val="0"/>
                                          </p:val>
                                        </p:tav>
                                        <p:tav tm="100000">
                                          <p:val>
                                            <p:strVal val="#ppt_w"/>
                                          </p:val>
                                        </p:tav>
                                      </p:tavLst>
                                    </p:anim>
                                    <p:anim calcmode="lin" valueType="num">
                                      <p:cBhvr>
                                        <p:cTn id="13" dur="1000" fill="hold"/>
                                        <p:tgtEl>
                                          <p:spTgt spid="25"/>
                                        </p:tgtEl>
                                        <p:attrNameLst>
                                          <p:attrName>ppt_h</p:attrName>
                                        </p:attrNameLst>
                                      </p:cBhvr>
                                      <p:tavLst>
                                        <p:tav tm="0">
                                          <p:val>
                                            <p:fltVal val="0"/>
                                          </p:val>
                                        </p:tav>
                                        <p:tav tm="100000">
                                          <p:val>
                                            <p:strVal val="#ppt_h"/>
                                          </p:val>
                                        </p:tav>
                                      </p:tavLst>
                                    </p:anim>
                                    <p:anim calcmode="lin" valueType="num">
                                      <p:cBhvr>
                                        <p:cTn id="14" dur="1000" fill="hold"/>
                                        <p:tgtEl>
                                          <p:spTgt spid="25"/>
                                        </p:tgtEl>
                                        <p:attrNameLst>
                                          <p:attrName>style.rotation</p:attrName>
                                        </p:attrNameLst>
                                      </p:cBhvr>
                                      <p:tavLst>
                                        <p:tav tm="0">
                                          <p:val>
                                            <p:fltVal val="90"/>
                                          </p:val>
                                        </p:tav>
                                        <p:tav tm="100000">
                                          <p:val>
                                            <p:fltVal val="0"/>
                                          </p:val>
                                        </p:tav>
                                      </p:tavLst>
                                    </p:anim>
                                    <p:animEffect transition="in" filter="fade">
                                      <p:cBhvr>
                                        <p:cTn id="15" dur="1000"/>
                                        <p:tgtEl>
                                          <p:spTgt spid="25"/>
                                        </p:tgtEl>
                                      </p:cBhvr>
                                    </p:animEffect>
                                  </p:childTnLst>
                                </p:cTn>
                              </p:par>
                              <p:par>
                                <p:cTn id="16" presetID="31"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1000" fill="hold"/>
                                        <p:tgtEl>
                                          <p:spTgt spid="28"/>
                                        </p:tgtEl>
                                        <p:attrNameLst>
                                          <p:attrName>ppt_w</p:attrName>
                                        </p:attrNameLst>
                                      </p:cBhvr>
                                      <p:tavLst>
                                        <p:tav tm="0">
                                          <p:val>
                                            <p:fltVal val="0"/>
                                          </p:val>
                                        </p:tav>
                                        <p:tav tm="100000">
                                          <p:val>
                                            <p:strVal val="#ppt_w"/>
                                          </p:val>
                                        </p:tav>
                                      </p:tavLst>
                                    </p:anim>
                                    <p:anim calcmode="lin" valueType="num">
                                      <p:cBhvr>
                                        <p:cTn id="19" dur="1000" fill="hold"/>
                                        <p:tgtEl>
                                          <p:spTgt spid="28"/>
                                        </p:tgtEl>
                                        <p:attrNameLst>
                                          <p:attrName>ppt_h</p:attrName>
                                        </p:attrNameLst>
                                      </p:cBhvr>
                                      <p:tavLst>
                                        <p:tav tm="0">
                                          <p:val>
                                            <p:fltVal val="0"/>
                                          </p:val>
                                        </p:tav>
                                        <p:tav tm="100000">
                                          <p:val>
                                            <p:strVal val="#ppt_h"/>
                                          </p:val>
                                        </p:tav>
                                      </p:tavLst>
                                    </p:anim>
                                    <p:anim calcmode="lin" valueType="num">
                                      <p:cBhvr>
                                        <p:cTn id="20" dur="1000" fill="hold"/>
                                        <p:tgtEl>
                                          <p:spTgt spid="28"/>
                                        </p:tgtEl>
                                        <p:attrNameLst>
                                          <p:attrName>style.rotation</p:attrName>
                                        </p:attrNameLst>
                                      </p:cBhvr>
                                      <p:tavLst>
                                        <p:tav tm="0">
                                          <p:val>
                                            <p:fltVal val="90"/>
                                          </p:val>
                                        </p:tav>
                                        <p:tav tm="100000">
                                          <p:val>
                                            <p:fltVal val="0"/>
                                          </p:val>
                                        </p:tav>
                                      </p:tavLst>
                                    </p:anim>
                                    <p:animEffect transition="in" filter="fade">
                                      <p:cBhvr>
                                        <p:cTn id="21" dur="1000"/>
                                        <p:tgtEl>
                                          <p:spTgt spid="28"/>
                                        </p:tgtEl>
                                      </p:cBhvr>
                                    </p:animEffect>
                                  </p:childTnLst>
                                </p:cTn>
                              </p:par>
                              <p:par>
                                <p:cTn id="22" presetID="31"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1000" fill="hold"/>
                                        <p:tgtEl>
                                          <p:spTgt spid="27"/>
                                        </p:tgtEl>
                                        <p:attrNameLst>
                                          <p:attrName>ppt_w</p:attrName>
                                        </p:attrNameLst>
                                      </p:cBhvr>
                                      <p:tavLst>
                                        <p:tav tm="0">
                                          <p:val>
                                            <p:fltVal val="0"/>
                                          </p:val>
                                        </p:tav>
                                        <p:tav tm="100000">
                                          <p:val>
                                            <p:strVal val="#ppt_w"/>
                                          </p:val>
                                        </p:tav>
                                      </p:tavLst>
                                    </p:anim>
                                    <p:anim calcmode="lin" valueType="num">
                                      <p:cBhvr>
                                        <p:cTn id="25" dur="1000" fill="hold"/>
                                        <p:tgtEl>
                                          <p:spTgt spid="27"/>
                                        </p:tgtEl>
                                        <p:attrNameLst>
                                          <p:attrName>ppt_h</p:attrName>
                                        </p:attrNameLst>
                                      </p:cBhvr>
                                      <p:tavLst>
                                        <p:tav tm="0">
                                          <p:val>
                                            <p:fltVal val="0"/>
                                          </p:val>
                                        </p:tav>
                                        <p:tav tm="100000">
                                          <p:val>
                                            <p:strVal val="#ppt_h"/>
                                          </p:val>
                                        </p:tav>
                                      </p:tavLst>
                                    </p:anim>
                                    <p:anim calcmode="lin" valueType="num">
                                      <p:cBhvr>
                                        <p:cTn id="26" dur="1000" fill="hold"/>
                                        <p:tgtEl>
                                          <p:spTgt spid="27"/>
                                        </p:tgtEl>
                                        <p:attrNameLst>
                                          <p:attrName>style.rotation</p:attrName>
                                        </p:attrNameLst>
                                      </p:cBhvr>
                                      <p:tavLst>
                                        <p:tav tm="0">
                                          <p:val>
                                            <p:fltVal val="90"/>
                                          </p:val>
                                        </p:tav>
                                        <p:tav tm="100000">
                                          <p:val>
                                            <p:fltVal val="0"/>
                                          </p:val>
                                        </p:tav>
                                      </p:tavLst>
                                    </p:anim>
                                    <p:animEffect transition="in" filter="fade">
                                      <p:cBhvr>
                                        <p:cTn id="27" dur="1000"/>
                                        <p:tgtEl>
                                          <p:spTgt spid="27"/>
                                        </p:tgtEl>
                                      </p:cBhvr>
                                    </p:animEffect>
                                  </p:childTnLst>
                                </p:cTn>
                              </p:par>
                              <p:par>
                                <p:cTn id="28" presetID="31"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1000" fill="hold"/>
                                        <p:tgtEl>
                                          <p:spTgt spid="26"/>
                                        </p:tgtEl>
                                        <p:attrNameLst>
                                          <p:attrName>ppt_w</p:attrName>
                                        </p:attrNameLst>
                                      </p:cBhvr>
                                      <p:tavLst>
                                        <p:tav tm="0">
                                          <p:val>
                                            <p:fltVal val="0"/>
                                          </p:val>
                                        </p:tav>
                                        <p:tav tm="100000">
                                          <p:val>
                                            <p:strVal val="#ppt_w"/>
                                          </p:val>
                                        </p:tav>
                                      </p:tavLst>
                                    </p:anim>
                                    <p:anim calcmode="lin" valueType="num">
                                      <p:cBhvr>
                                        <p:cTn id="31" dur="1000" fill="hold"/>
                                        <p:tgtEl>
                                          <p:spTgt spid="26"/>
                                        </p:tgtEl>
                                        <p:attrNameLst>
                                          <p:attrName>ppt_h</p:attrName>
                                        </p:attrNameLst>
                                      </p:cBhvr>
                                      <p:tavLst>
                                        <p:tav tm="0">
                                          <p:val>
                                            <p:fltVal val="0"/>
                                          </p:val>
                                        </p:tav>
                                        <p:tav tm="100000">
                                          <p:val>
                                            <p:strVal val="#ppt_h"/>
                                          </p:val>
                                        </p:tav>
                                      </p:tavLst>
                                    </p:anim>
                                    <p:anim calcmode="lin" valueType="num">
                                      <p:cBhvr>
                                        <p:cTn id="32" dur="1000" fill="hold"/>
                                        <p:tgtEl>
                                          <p:spTgt spid="26"/>
                                        </p:tgtEl>
                                        <p:attrNameLst>
                                          <p:attrName>style.rotation</p:attrName>
                                        </p:attrNameLst>
                                      </p:cBhvr>
                                      <p:tavLst>
                                        <p:tav tm="0">
                                          <p:val>
                                            <p:fltVal val="90"/>
                                          </p:val>
                                        </p:tav>
                                        <p:tav tm="100000">
                                          <p:val>
                                            <p:fltVal val="0"/>
                                          </p:val>
                                        </p:tav>
                                      </p:tavLst>
                                    </p:anim>
                                    <p:animEffect transition="in" filter="fade">
                                      <p:cBhvr>
                                        <p:cTn id="33"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97873" y="611396"/>
            <a:ext cx="2492990" cy="369332"/>
          </a:xfrm>
          <a:prstGeom prst="rect">
            <a:avLst/>
          </a:prstGeom>
        </p:spPr>
        <p:txBody>
          <a:bodyPr wrap="none">
            <a:spAutoFit/>
          </a:bodyPr>
          <a:lstStyle/>
          <a:p>
            <a:r>
              <a:rPr lang="zh-CN" altLang="en-US" b="1" dirty="0"/>
              <a:t>生成报表功能实现细节</a:t>
            </a:r>
            <a:endParaRPr lang="zh-CN" altLang="en-US" b="1" dirty="0"/>
          </a:p>
        </p:txBody>
      </p:sp>
      <p:sp>
        <p:nvSpPr>
          <p:cNvPr id="5" name="左中括号 4"/>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Rectangle 80"/>
          <p:cNvSpPr/>
          <p:nvPr/>
        </p:nvSpPr>
        <p:spPr>
          <a:xfrm>
            <a:off x="7693470" y="2976102"/>
            <a:ext cx="2494967" cy="529339"/>
          </a:xfrm>
          <a:prstGeom prst="rect">
            <a:avLst/>
          </a:prstGeom>
        </p:spPr>
        <p:txBody>
          <a:bodyPr wrap="none" lIns="219419" tIns="109710" rIns="219419" bIns="109710">
            <a:spAutoFit/>
          </a:bodyPr>
          <a:lstStyle/>
          <a:p>
            <a:r>
              <a:rPr lang="zh-CN" altLang="en-US" sz="2000" b="1" dirty="0">
                <a:solidFill>
                  <a:schemeClr val="tx1">
                    <a:lumMod val="85000"/>
                    <a:lumOff val="15000"/>
                  </a:schemeClr>
                </a:solidFill>
                <a:latin typeface="+mn-ea"/>
                <a:cs typeface="Aparajita" panose="020B0604020202020204" pitchFamily="34" charset="0"/>
              </a:rPr>
              <a:t>生成报表功能实现</a:t>
            </a:r>
            <a:endParaRPr lang="en-US" sz="2000" b="1" dirty="0">
              <a:solidFill>
                <a:schemeClr val="tx1">
                  <a:lumMod val="85000"/>
                  <a:lumOff val="15000"/>
                </a:schemeClr>
              </a:solidFill>
              <a:latin typeface="+mn-ea"/>
              <a:cs typeface="Aparajita" panose="020B0604020202020204" pitchFamily="34" charset="0"/>
            </a:endParaRPr>
          </a:p>
        </p:txBody>
      </p:sp>
      <p:sp>
        <p:nvSpPr>
          <p:cNvPr id="24" name="TextBox 23"/>
          <p:cNvSpPr txBox="1"/>
          <p:nvPr/>
        </p:nvSpPr>
        <p:spPr>
          <a:xfrm>
            <a:off x="7723202" y="3524238"/>
            <a:ext cx="4032448" cy="3001106"/>
          </a:xfrm>
          <a:prstGeom prst="rect">
            <a:avLst/>
          </a:prstGeom>
          <a:noFill/>
        </p:spPr>
        <p:txBody>
          <a:bodyPr wrap="square" lIns="219419" tIns="109710" rIns="219419" bIns="109710" rtlCol="0">
            <a:spAutoFit/>
          </a:bodyPr>
          <a:lstStyle/>
          <a:p>
            <a:pPr marL="342900" indent="-342900">
              <a:lnSpc>
                <a:spcPct val="150000"/>
              </a:lnSpc>
              <a:buFontTx/>
              <a:buAutoNum type="arabicPeriod"/>
            </a:pPr>
            <a:r>
              <a:rPr lang="zh-CN" altLang="en-US" dirty="0">
                <a:latin typeface="+mn-ea"/>
                <a:cs typeface="Aparajita" panose="020B0604020202020204" pitchFamily="34" charset="0"/>
              </a:rPr>
              <a:t>将可视化区域转化为</a:t>
            </a:r>
            <a:r>
              <a:rPr lang="en-US" altLang="zh-CN" dirty="0">
                <a:latin typeface="+mn-ea"/>
                <a:cs typeface="Aparajita" panose="020B0604020202020204" pitchFamily="34" charset="0"/>
              </a:rPr>
              <a:t>echarts.js</a:t>
            </a:r>
            <a:r>
              <a:rPr lang="zh-CN" altLang="en-US" dirty="0">
                <a:latin typeface="+mn-ea"/>
                <a:cs typeface="Aparajita" panose="020B0604020202020204" pitchFamily="34" charset="0"/>
              </a:rPr>
              <a:t>插件的绘图格式</a:t>
            </a:r>
            <a:r>
              <a:rPr lang="en-US" altLang="zh-CN" dirty="0">
                <a:latin typeface="+mn-ea"/>
                <a:cs typeface="Aparajita" panose="020B0604020202020204" pitchFamily="34" charset="0"/>
              </a:rPr>
              <a:t>(canvas)</a:t>
            </a:r>
            <a:r>
              <a:rPr lang="zh-CN" altLang="en-US" dirty="0">
                <a:latin typeface="+mn-ea"/>
                <a:cs typeface="Aparajita" panose="020B0604020202020204" pitchFamily="34" charset="0"/>
              </a:rPr>
              <a:t>；</a:t>
            </a:r>
            <a:endParaRPr lang="en-US" altLang="zh-CN" dirty="0">
              <a:latin typeface="+mn-ea"/>
              <a:cs typeface="Aparajita" panose="020B0604020202020204" pitchFamily="34" charset="0"/>
            </a:endParaRPr>
          </a:p>
          <a:p>
            <a:pPr marL="342900" indent="-342900">
              <a:lnSpc>
                <a:spcPct val="150000"/>
              </a:lnSpc>
              <a:buFontTx/>
              <a:buAutoNum type="arabicPeriod"/>
            </a:pPr>
            <a:r>
              <a:rPr lang="zh-CN" altLang="en-US" dirty="0">
                <a:latin typeface="+mn-ea"/>
                <a:cs typeface="Aparajita" panose="020B0604020202020204" pitchFamily="34" charset="0"/>
              </a:rPr>
              <a:t>利用</a:t>
            </a:r>
            <a:r>
              <a:rPr lang="en-US" altLang="zh-CN" dirty="0" err="1">
                <a:latin typeface="+mn-ea"/>
                <a:cs typeface="Aparajita" panose="020B0604020202020204" pitchFamily="34" charset="0"/>
              </a:rPr>
              <a:t>toDataUrl</a:t>
            </a:r>
            <a:r>
              <a:rPr lang="en-US" altLang="zh-CN" dirty="0">
                <a:latin typeface="+mn-ea"/>
                <a:cs typeface="Aparajita" panose="020B0604020202020204" pitchFamily="34" charset="0"/>
              </a:rPr>
              <a:t>()</a:t>
            </a:r>
            <a:r>
              <a:rPr lang="zh-CN" altLang="en-US" dirty="0">
                <a:latin typeface="+mn-ea"/>
                <a:cs typeface="Aparajita" panose="020B0604020202020204" pitchFamily="34" charset="0"/>
              </a:rPr>
              <a:t>将画布转化为</a:t>
            </a:r>
            <a:r>
              <a:rPr lang="en-US" altLang="zh-CN" dirty="0">
                <a:latin typeface="+mn-ea"/>
                <a:cs typeface="Aparajita" panose="020B0604020202020204" pitchFamily="34" charset="0"/>
              </a:rPr>
              <a:t>base64</a:t>
            </a:r>
            <a:r>
              <a:rPr lang="zh-CN" altLang="en-US" dirty="0">
                <a:latin typeface="+mn-ea"/>
                <a:cs typeface="Aparajita" panose="020B0604020202020204" pitchFamily="34" charset="0"/>
              </a:rPr>
              <a:t>编码；</a:t>
            </a:r>
            <a:endParaRPr lang="en-US" altLang="zh-CN" dirty="0">
              <a:latin typeface="+mn-ea"/>
              <a:cs typeface="Aparajita" panose="020B0604020202020204" pitchFamily="34" charset="0"/>
            </a:endParaRPr>
          </a:p>
          <a:p>
            <a:pPr marL="342900" indent="-342900">
              <a:lnSpc>
                <a:spcPct val="150000"/>
              </a:lnSpc>
              <a:buFontTx/>
              <a:buAutoNum type="arabicPeriod"/>
            </a:pPr>
            <a:r>
              <a:rPr lang="zh-CN" altLang="en-US" dirty="0">
                <a:latin typeface="+mn-ea"/>
                <a:cs typeface="Aparajita" panose="020B0604020202020204" pitchFamily="34" charset="0"/>
              </a:rPr>
              <a:t>利用</a:t>
            </a:r>
            <a:r>
              <a:rPr lang="en-US" altLang="zh-CN" dirty="0" err="1">
                <a:latin typeface="+mn-ea"/>
                <a:cs typeface="Aparajita" panose="020B0604020202020204" pitchFamily="34" charset="0"/>
              </a:rPr>
              <a:t>jsPdf</a:t>
            </a:r>
            <a:r>
              <a:rPr lang="zh-CN" altLang="en-US" dirty="0">
                <a:latin typeface="+mn-ea"/>
                <a:cs typeface="Aparajita" panose="020B0604020202020204" pitchFamily="34" charset="0"/>
              </a:rPr>
              <a:t>插件，控制图片位置和生成新页，保存到本地；</a:t>
            </a:r>
            <a:endParaRPr lang="en-US" altLang="zh-CN" dirty="0">
              <a:latin typeface="+mn-ea"/>
              <a:cs typeface="Aparajita" panose="020B0604020202020204" pitchFamily="34" charset="0"/>
            </a:endParaRPr>
          </a:p>
          <a:p>
            <a:pPr marL="342900" indent="-342900">
              <a:lnSpc>
                <a:spcPct val="150000"/>
              </a:lnSpc>
              <a:buAutoNum type="arabicPeriod"/>
            </a:pPr>
            <a:endParaRPr lang="en-US" altLang="zh-CN" sz="1200" dirty="0">
              <a:latin typeface="+mn-ea"/>
              <a:cs typeface="Aparajita" panose="020B0604020202020204" pitchFamily="34" charset="0"/>
            </a:endParaRPr>
          </a:p>
        </p:txBody>
      </p:sp>
      <p:grpSp>
        <p:nvGrpSpPr>
          <p:cNvPr id="14" name="组合 13"/>
          <p:cNvGrpSpPr/>
          <p:nvPr/>
        </p:nvGrpSpPr>
        <p:grpSpPr>
          <a:xfrm>
            <a:off x="460605" y="1700808"/>
            <a:ext cx="6642713" cy="3717470"/>
            <a:chOff x="122181" y="1855295"/>
            <a:chExt cx="6930745" cy="3943878"/>
          </a:xfrm>
        </p:grpSpPr>
        <p:sp>
          <p:nvSpPr>
            <p:cNvPr id="46" name="矩形 45"/>
            <p:cNvSpPr/>
            <p:nvPr/>
          </p:nvSpPr>
          <p:spPr>
            <a:xfrm>
              <a:off x="122181" y="3312700"/>
              <a:ext cx="1569660" cy="5659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前端</a:t>
              </a:r>
              <a:endParaRPr lang="en-US" altLang="zh-CN" dirty="0"/>
            </a:p>
            <a:p>
              <a:pPr algn="ctr"/>
              <a:r>
                <a:rPr lang="zh-CN" altLang="en-US" dirty="0"/>
                <a:t>可视化区域</a:t>
              </a:r>
              <a:endParaRPr lang="zh-CN" altLang="en-US" dirty="0"/>
            </a:p>
          </p:txBody>
        </p:sp>
        <p:sp>
          <p:nvSpPr>
            <p:cNvPr id="47" name="椭圆 46"/>
            <p:cNvSpPr/>
            <p:nvPr/>
          </p:nvSpPr>
          <p:spPr>
            <a:xfrm>
              <a:off x="4055468" y="1862331"/>
              <a:ext cx="1583616"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转化为</a:t>
              </a:r>
              <a:r>
                <a:rPr lang="en-US" altLang="zh-CN" dirty="0"/>
                <a:t>base64</a:t>
              </a:r>
              <a:r>
                <a:rPr lang="zh-CN" altLang="en-US" dirty="0"/>
                <a:t>编码</a:t>
              </a:r>
              <a:endParaRPr lang="zh-CN" altLang="en-US" dirty="0"/>
            </a:p>
          </p:txBody>
        </p:sp>
        <p:sp>
          <p:nvSpPr>
            <p:cNvPr id="48" name="椭圆 47"/>
            <p:cNvSpPr/>
            <p:nvPr/>
          </p:nvSpPr>
          <p:spPr>
            <a:xfrm>
              <a:off x="2691047" y="4753076"/>
              <a:ext cx="2309259" cy="10460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使用</a:t>
              </a:r>
              <a:r>
                <a:rPr lang="en-US" altLang="zh-CN" dirty="0"/>
                <a:t>echarts.js</a:t>
              </a:r>
              <a:r>
                <a:rPr lang="zh-CN" altLang="en-US" dirty="0"/>
                <a:t>绘制可视化图形</a:t>
              </a:r>
              <a:endParaRPr lang="zh-CN" altLang="en-US" dirty="0"/>
            </a:p>
          </p:txBody>
        </p:sp>
        <p:sp>
          <p:nvSpPr>
            <p:cNvPr id="49" name="矩形 48"/>
            <p:cNvSpPr/>
            <p:nvPr/>
          </p:nvSpPr>
          <p:spPr>
            <a:xfrm>
              <a:off x="5709931" y="3223042"/>
              <a:ext cx="1276802" cy="710014"/>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服务器端业务逻辑</a:t>
              </a:r>
              <a:endParaRPr lang="zh-CN" altLang="en-US" dirty="0"/>
            </a:p>
          </p:txBody>
        </p:sp>
        <p:cxnSp>
          <p:nvCxnSpPr>
            <p:cNvPr id="50" name="直接连接符 49"/>
            <p:cNvCxnSpPr/>
            <p:nvPr/>
          </p:nvCxnSpPr>
          <p:spPr>
            <a:xfrm flipH="1">
              <a:off x="5709931" y="3223042"/>
              <a:ext cx="1276802"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5709931" y="3933056"/>
              <a:ext cx="1276802"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1578914" y="1855295"/>
              <a:ext cx="2056973" cy="81691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转化为画布</a:t>
              </a:r>
              <a:r>
                <a:rPr lang="en-US" altLang="zh-CN" dirty="0"/>
                <a:t>(canvas)</a:t>
              </a:r>
              <a:endParaRPr lang="zh-CN" altLang="en-US" dirty="0"/>
            </a:p>
          </p:txBody>
        </p:sp>
        <p:cxnSp>
          <p:nvCxnSpPr>
            <p:cNvPr id="53" name="直接箭头连接符 52"/>
            <p:cNvCxnSpPr>
              <a:stCxn id="52" idx="6"/>
              <a:endCxn id="47" idx="2"/>
            </p:cNvCxnSpPr>
            <p:nvPr/>
          </p:nvCxnSpPr>
          <p:spPr>
            <a:xfrm>
              <a:off x="3635887" y="2263754"/>
              <a:ext cx="419581" cy="7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连接符: 曲线 53"/>
            <p:cNvCxnSpPr>
              <a:stCxn id="46" idx="0"/>
              <a:endCxn id="52" idx="2"/>
            </p:cNvCxnSpPr>
            <p:nvPr/>
          </p:nvCxnSpPr>
          <p:spPr>
            <a:xfrm rot="5400000" flipH="1" flipV="1">
              <a:off x="718489" y="2452276"/>
              <a:ext cx="1048946" cy="67190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连接符: 曲线 54"/>
            <p:cNvCxnSpPr>
              <a:stCxn id="47" idx="6"/>
              <a:endCxn id="49" idx="0"/>
            </p:cNvCxnSpPr>
            <p:nvPr/>
          </p:nvCxnSpPr>
          <p:spPr>
            <a:xfrm>
              <a:off x="5639084" y="2270790"/>
              <a:ext cx="709248" cy="952252"/>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连接符: 曲线 56"/>
            <p:cNvCxnSpPr>
              <a:stCxn id="48" idx="6"/>
              <a:endCxn id="49" idx="2"/>
            </p:cNvCxnSpPr>
            <p:nvPr/>
          </p:nvCxnSpPr>
          <p:spPr>
            <a:xfrm flipV="1">
              <a:off x="5000306" y="3933056"/>
              <a:ext cx="1348026" cy="134306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76" name="矩形 75"/>
            <p:cNvSpPr/>
            <p:nvPr/>
          </p:nvSpPr>
          <p:spPr>
            <a:xfrm>
              <a:off x="4854253" y="4488441"/>
              <a:ext cx="1569661" cy="36933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返回查询数据</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81" name="矩形 80"/>
            <p:cNvSpPr/>
            <p:nvPr/>
          </p:nvSpPr>
          <p:spPr>
            <a:xfrm>
              <a:off x="5483265" y="2529518"/>
              <a:ext cx="1569661" cy="369332"/>
            </a:xfrm>
            <a:prstGeom prst="rect">
              <a:avLst/>
            </a:prstGeom>
            <a:noFill/>
          </p:spPr>
          <p:txBody>
            <a:bodyPr wrap="none" lIns="91440" tIns="45720" rIns="91440" bIns="45720">
              <a:spAutoFit/>
            </a:bodyPr>
            <a:lstStyle/>
            <a:p>
              <a:pPr algn="ctr"/>
              <a:r>
                <a:rPr lang="zh-CN" altLang="en-US" dirty="0">
                  <a:ln w="0"/>
                  <a:effectLst>
                    <a:outerShdw blurRad="38100" dist="19050" dir="2700000" algn="tl" rotWithShape="0">
                      <a:schemeClr val="dk1">
                        <a:alpha val="40000"/>
                      </a:schemeClr>
                    </a:outerShdw>
                  </a:effectLst>
                </a:rPr>
                <a:t>传递查询数据</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cxnSp>
          <p:nvCxnSpPr>
            <p:cNvPr id="82" name="连接符: 曲线 81"/>
            <p:cNvCxnSpPr>
              <a:stCxn id="48" idx="2"/>
              <a:endCxn id="46" idx="2"/>
            </p:cNvCxnSpPr>
            <p:nvPr/>
          </p:nvCxnSpPr>
          <p:spPr>
            <a:xfrm rot="10800000">
              <a:off x="907011" y="3878698"/>
              <a:ext cx="1784036" cy="139742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矩形 84"/>
            <p:cNvSpPr/>
            <p:nvPr/>
          </p:nvSpPr>
          <p:spPr>
            <a:xfrm>
              <a:off x="939947" y="4548006"/>
              <a:ext cx="1569660" cy="369332"/>
            </a:xfrm>
            <a:prstGeom prst="rect">
              <a:avLst/>
            </a:prstGeom>
            <a:noFill/>
          </p:spPr>
          <p:txBody>
            <a:bodyPr wrap="none" lIns="91440" tIns="45720" rIns="91440" bIns="45720">
              <a:spAutoFit/>
            </a:bodyPr>
            <a:lstStyle/>
            <a:p>
              <a:pPr algn="ctr"/>
              <a:r>
                <a:rPr lang="zh-CN" altLang="en-US" b="0" cap="none" spc="0" dirty="0">
                  <a:ln w="0"/>
                  <a:solidFill>
                    <a:schemeClr val="tx1"/>
                  </a:solidFill>
                  <a:effectLst>
                    <a:outerShdw blurRad="38100" dist="19050" dir="2700000" algn="tl" rotWithShape="0">
                      <a:schemeClr val="dk1">
                        <a:alpha val="40000"/>
                      </a:schemeClr>
                    </a:outerShdw>
                  </a:effectLst>
                </a:rPr>
                <a:t>显示在页面上</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grpSp>
      <p:cxnSp>
        <p:nvCxnSpPr>
          <p:cNvPr id="25" name="直接连接符 24"/>
          <p:cNvCxnSpPr/>
          <p:nvPr/>
        </p:nvCxnSpPr>
        <p:spPr>
          <a:xfrm flipH="1">
            <a:off x="10559702" y="5853992"/>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8049385" y="3478423"/>
            <a:ext cx="654557" cy="5343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769889" y="2869208"/>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0919742" y="4623138"/>
            <a:ext cx="654557" cy="53433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直角三角形 18"/>
          <p:cNvSpPr/>
          <p:nvPr/>
        </p:nvSpPr>
        <p:spPr>
          <a:xfrm flipV="1">
            <a:off x="7856547" y="2085742"/>
            <a:ext cx="216024" cy="216024"/>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flipV="1">
            <a:off x="7983547" y="2212742"/>
            <a:ext cx="216024" cy="216024"/>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anim calcmode="lin" valueType="num">
                                      <p:cBhvr>
                                        <p:cTn id="19" dur="1000" fill="hold"/>
                                        <p:tgtEl>
                                          <p:spTgt spid="25"/>
                                        </p:tgtEl>
                                        <p:attrNameLst>
                                          <p:attrName>style.rotation</p:attrName>
                                        </p:attrNameLst>
                                      </p:cBhvr>
                                      <p:tavLst>
                                        <p:tav tm="0">
                                          <p:val>
                                            <p:fltVal val="90"/>
                                          </p:val>
                                        </p:tav>
                                        <p:tav tm="100000">
                                          <p:val>
                                            <p:fltVal val="0"/>
                                          </p:val>
                                        </p:tav>
                                      </p:tavLst>
                                    </p:anim>
                                    <p:animEffect transition="in" filter="fade">
                                      <p:cBhvr>
                                        <p:cTn id="20" dur="1000"/>
                                        <p:tgtEl>
                                          <p:spTgt spid="25"/>
                                        </p:tgtEl>
                                      </p:cBhvr>
                                    </p:animEffect>
                                  </p:childTnLst>
                                </p:cTn>
                              </p:par>
                              <p:par>
                                <p:cTn id="21" presetID="3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1000" fill="hold"/>
                                        <p:tgtEl>
                                          <p:spTgt spid="28"/>
                                        </p:tgtEl>
                                        <p:attrNameLst>
                                          <p:attrName>ppt_w</p:attrName>
                                        </p:attrNameLst>
                                      </p:cBhvr>
                                      <p:tavLst>
                                        <p:tav tm="0">
                                          <p:val>
                                            <p:fltVal val="0"/>
                                          </p:val>
                                        </p:tav>
                                        <p:tav tm="100000">
                                          <p:val>
                                            <p:strVal val="#ppt_w"/>
                                          </p:val>
                                        </p:tav>
                                      </p:tavLst>
                                    </p:anim>
                                    <p:anim calcmode="lin" valueType="num">
                                      <p:cBhvr>
                                        <p:cTn id="24" dur="1000" fill="hold"/>
                                        <p:tgtEl>
                                          <p:spTgt spid="28"/>
                                        </p:tgtEl>
                                        <p:attrNameLst>
                                          <p:attrName>ppt_h</p:attrName>
                                        </p:attrNameLst>
                                      </p:cBhvr>
                                      <p:tavLst>
                                        <p:tav tm="0">
                                          <p:val>
                                            <p:fltVal val="0"/>
                                          </p:val>
                                        </p:tav>
                                        <p:tav tm="100000">
                                          <p:val>
                                            <p:strVal val="#ppt_h"/>
                                          </p:val>
                                        </p:tav>
                                      </p:tavLst>
                                    </p:anim>
                                    <p:anim calcmode="lin" valueType="num">
                                      <p:cBhvr>
                                        <p:cTn id="25" dur="1000" fill="hold"/>
                                        <p:tgtEl>
                                          <p:spTgt spid="28"/>
                                        </p:tgtEl>
                                        <p:attrNameLst>
                                          <p:attrName>style.rotation</p:attrName>
                                        </p:attrNameLst>
                                      </p:cBhvr>
                                      <p:tavLst>
                                        <p:tav tm="0">
                                          <p:val>
                                            <p:fltVal val="90"/>
                                          </p:val>
                                        </p:tav>
                                        <p:tav tm="100000">
                                          <p:val>
                                            <p:fltVal val="0"/>
                                          </p:val>
                                        </p:tav>
                                      </p:tavLst>
                                    </p:anim>
                                    <p:animEffect transition="in" filter="fade">
                                      <p:cBhvr>
                                        <p:cTn id="26" dur="1000"/>
                                        <p:tgtEl>
                                          <p:spTgt spid="28"/>
                                        </p:tgtEl>
                                      </p:cBhvr>
                                    </p:animEffect>
                                  </p:childTnLst>
                                </p:cTn>
                              </p:par>
                              <p:par>
                                <p:cTn id="27" presetID="3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1000" fill="hold"/>
                                        <p:tgtEl>
                                          <p:spTgt spid="27"/>
                                        </p:tgtEl>
                                        <p:attrNameLst>
                                          <p:attrName>ppt_w</p:attrName>
                                        </p:attrNameLst>
                                      </p:cBhvr>
                                      <p:tavLst>
                                        <p:tav tm="0">
                                          <p:val>
                                            <p:fltVal val="0"/>
                                          </p:val>
                                        </p:tav>
                                        <p:tav tm="100000">
                                          <p:val>
                                            <p:strVal val="#ppt_w"/>
                                          </p:val>
                                        </p:tav>
                                      </p:tavLst>
                                    </p:anim>
                                    <p:anim calcmode="lin" valueType="num">
                                      <p:cBhvr>
                                        <p:cTn id="30" dur="1000" fill="hold"/>
                                        <p:tgtEl>
                                          <p:spTgt spid="27"/>
                                        </p:tgtEl>
                                        <p:attrNameLst>
                                          <p:attrName>ppt_h</p:attrName>
                                        </p:attrNameLst>
                                      </p:cBhvr>
                                      <p:tavLst>
                                        <p:tav tm="0">
                                          <p:val>
                                            <p:fltVal val="0"/>
                                          </p:val>
                                        </p:tav>
                                        <p:tav tm="100000">
                                          <p:val>
                                            <p:strVal val="#ppt_h"/>
                                          </p:val>
                                        </p:tav>
                                      </p:tavLst>
                                    </p:anim>
                                    <p:anim calcmode="lin" valueType="num">
                                      <p:cBhvr>
                                        <p:cTn id="31" dur="1000" fill="hold"/>
                                        <p:tgtEl>
                                          <p:spTgt spid="27"/>
                                        </p:tgtEl>
                                        <p:attrNameLst>
                                          <p:attrName>style.rotation</p:attrName>
                                        </p:attrNameLst>
                                      </p:cBhvr>
                                      <p:tavLst>
                                        <p:tav tm="0">
                                          <p:val>
                                            <p:fltVal val="90"/>
                                          </p:val>
                                        </p:tav>
                                        <p:tav tm="100000">
                                          <p:val>
                                            <p:fltVal val="0"/>
                                          </p:val>
                                        </p:tav>
                                      </p:tavLst>
                                    </p:anim>
                                    <p:animEffect transition="in" filter="fade">
                                      <p:cBhvr>
                                        <p:cTn id="32" dur="1000"/>
                                        <p:tgtEl>
                                          <p:spTgt spid="27"/>
                                        </p:tgtEl>
                                      </p:cBhvr>
                                    </p:animEffect>
                                  </p:childTnLst>
                                </p:cTn>
                              </p:par>
                              <p:par>
                                <p:cTn id="33" presetID="3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1000" fill="hold"/>
                                        <p:tgtEl>
                                          <p:spTgt spid="26"/>
                                        </p:tgtEl>
                                        <p:attrNameLst>
                                          <p:attrName>ppt_w</p:attrName>
                                        </p:attrNameLst>
                                      </p:cBhvr>
                                      <p:tavLst>
                                        <p:tav tm="0">
                                          <p:val>
                                            <p:fltVal val="0"/>
                                          </p:val>
                                        </p:tav>
                                        <p:tav tm="100000">
                                          <p:val>
                                            <p:strVal val="#ppt_w"/>
                                          </p:val>
                                        </p:tav>
                                      </p:tavLst>
                                    </p:anim>
                                    <p:anim calcmode="lin" valueType="num">
                                      <p:cBhvr>
                                        <p:cTn id="36" dur="1000" fill="hold"/>
                                        <p:tgtEl>
                                          <p:spTgt spid="26"/>
                                        </p:tgtEl>
                                        <p:attrNameLst>
                                          <p:attrName>ppt_h</p:attrName>
                                        </p:attrNameLst>
                                      </p:cBhvr>
                                      <p:tavLst>
                                        <p:tav tm="0">
                                          <p:val>
                                            <p:fltVal val="0"/>
                                          </p:val>
                                        </p:tav>
                                        <p:tav tm="100000">
                                          <p:val>
                                            <p:strVal val="#ppt_h"/>
                                          </p:val>
                                        </p:tav>
                                      </p:tavLst>
                                    </p:anim>
                                    <p:anim calcmode="lin" valueType="num">
                                      <p:cBhvr>
                                        <p:cTn id="37" dur="1000" fill="hold"/>
                                        <p:tgtEl>
                                          <p:spTgt spid="26"/>
                                        </p:tgtEl>
                                        <p:attrNameLst>
                                          <p:attrName>style.rotation</p:attrName>
                                        </p:attrNameLst>
                                      </p:cBhvr>
                                      <p:tavLst>
                                        <p:tav tm="0">
                                          <p:val>
                                            <p:fltVal val="90"/>
                                          </p:val>
                                        </p:tav>
                                        <p:tav tm="100000">
                                          <p:val>
                                            <p:fltVal val="0"/>
                                          </p:val>
                                        </p:tav>
                                      </p:tavLst>
                                    </p:anim>
                                    <p:animEffect transition="in" filter="fade">
                                      <p:cBhvr>
                                        <p:cTn id="38" dur="1000"/>
                                        <p:tgtEl>
                                          <p:spTgt spid="2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9" grpId="0" bldLvl="0" animBg="1"/>
      <p:bldP spid="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9966895" y="678052"/>
            <a:ext cx="1569660" cy="369332"/>
          </a:xfrm>
          <a:prstGeom prst="rect">
            <a:avLst/>
          </a:prstGeom>
        </p:spPr>
        <p:txBody>
          <a:bodyPr wrap="none">
            <a:spAutoFit/>
          </a:bodyPr>
          <a:lstStyle/>
          <a:p>
            <a:r>
              <a:rPr lang="zh-CN" altLang="en-US" b="1" dirty="0"/>
              <a:t>爬虫实现细节</a:t>
            </a:r>
            <a:endParaRPr lang="zh-CN" altLang="en-US" b="1" dirty="0"/>
          </a:p>
        </p:txBody>
      </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 name="组合 8"/>
          <p:cNvGrpSpPr/>
          <p:nvPr/>
        </p:nvGrpSpPr>
        <p:grpSpPr>
          <a:xfrm>
            <a:off x="4078982" y="1916832"/>
            <a:ext cx="3456384" cy="3456384"/>
            <a:chOff x="4078982" y="1916832"/>
            <a:chExt cx="3456384" cy="3456384"/>
          </a:xfrm>
        </p:grpSpPr>
        <p:sp>
          <p:nvSpPr>
            <p:cNvPr id="7" name="矩形 6"/>
            <p:cNvSpPr/>
            <p:nvPr/>
          </p:nvSpPr>
          <p:spPr>
            <a:xfrm>
              <a:off x="4078982" y="1916832"/>
              <a:ext cx="3456384" cy="345638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078982" y="1916832"/>
              <a:ext cx="3456384" cy="3456384"/>
            </a:xfrm>
            <a:prstGeom prst="rect">
              <a:avLst/>
            </a:prstGeom>
            <a:solidFill>
              <a:srgbClr val="262626">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1414686" y="1340768"/>
            <a:ext cx="4680520" cy="468052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p:cNvSpPr/>
          <p:nvPr/>
        </p:nvSpPr>
        <p:spPr>
          <a:xfrm rot="19892759">
            <a:off x="6308322" y="3235613"/>
            <a:ext cx="1121202" cy="1333094"/>
          </a:xfrm>
          <a:custGeom>
            <a:avLst/>
            <a:gdLst>
              <a:gd name="connsiteX0" fmla="*/ 1022930 w 2045860"/>
              <a:gd name="connsiteY0" fmla="*/ 0 h 1995500"/>
              <a:gd name="connsiteX1" fmla="*/ 1802919 w 2045860"/>
              <a:gd name="connsiteY1" fmla="*/ 352223 h 1995500"/>
              <a:gd name="connsiteX2" fmla="*/ 2026922 w 2045860"/>
              <a:gd name="connsiteY2" fmla="*/ 1188853 h 1995500"/>
              <a:gd name="connsiteX3" fmla="*/ 1022930 w 2045860"/>
              <a:gd name="connsiteY3" fmla="*/ 997750 h 1995500"/>
              <a:gd name="connsiteX4" fmla="*/ 1022930 w 2045860"/>
              <a:gd name="connsiteY4" fmla="*/ 0 h 1995500"/>
              <a:gd name="connsiteX0-1" fmla="*/ 1022930 w 2045860"/>
              <a:gd name="connsiteY0-2" fmla="*/ 0 h 1995500"/>
              <a:gd name="connsiteX1-3" fmla="*/ 1802919 w 2045860"/>
              <a:gd name="connsiteY1-4" fmla="*/ 352223 h 1995500"/>
              <a:gd name="connsiteX2-5" fmla="*/ 2026922 w 2045860"/>
              <a:gd name="connsiteY2-6" fmla="*/ 1188853 h 1995500"/>
              <a:gd name="connsiteX0-7" fmla="*/ 0 w 1022940"/>
              <a:gd name="connsiteY0-8" fmla="*/ 0 h 1188853"/>
              <a:gd name="connsiteX1-9" fmla="*/ 779989 w 1022940"/>
              <a:gd name="connsiteY1-10" fmla="*/ 352223 h 1188853"/>
              <a:gd name="connsiteX2-11" fmla="*/ 1003992 w 1022940"/>
              <a:gd name="connsiteY2-12" fmla="*/ 1188853 h 1188853"/>
              <a:gd name="connsiteX3-13" fmla="*/ 0 w 1022940"/>
              <a:gd name="connsiteY3-14" fmla="*/ 997750 h 1188853"/>
              <a:gd name="connsiteX4-15" fmla="*/ 0 w 1022940"/>
              <a:gd name="connsiteY4-16" fmla="*/ 0 h 1188853"/>
              <a:gd name="connsiteX0-17" fmla="*/ 19295 w 1022940"/>
              <a:gd name="connsiteY0-18" fmla="*/ 10457 h 1188853"/>
              <a:gd name="connsiteX1-19" fmla="*/ 779989 w 1022940"/>
              <a:gd name="connsiteY1-20" fmla="*/ 352223 h 1188853"/>
              <a:gd name="connsiteX2-21" fmla="*/ 1003992 w 1022940"/>
              <a:gd name="connsiteY2-22" fmla="*/ 1188853 h 1188853"/>
            </a:gdLst>
            <a:ahLst/>
            <a:cxnLst>
              <a:cxn ang="0">
                <a:pos x="connsiteX0-1" y="connsiteY0-2"/>
              </a:cxn>
              <a:cxn ang="0">
                <a:pos x="connsiteX1-3" y="connsiteY1-4"/>
              </a:cxn>
              <a:cxn ang="0">
                <a:pos x="connsiteX2-5" y="connsiteY2-6"/>
              </a:cxn>
            </a:cxnLst>
            <a:rect l="l" t="t" r="r" b="b"/>
            <a:pathLst>
              <a:path w="1022940" h="1188853" stroke="0" extrusionOk="0">
                <a:moveTo>
                  <a:pt x="0" y="0"/>
                </a:moveTo>
                <a:cubicBezTo>
                  <a:pt x="300408" y="0"/>
                  <a:pt x="585630" y="128799"/>
                  <a:pt x="779989" y="352223"/>
                </a:cubicBezTo>
                <a:cubicBezTo>
                  <a:pt x="981106" y="583416"/>
                  <a:pt x="1063531" y="891265"/>
                  <a:pt x="1003992" y="1188853"/>
                </a:cubicBezTo>
                <a:lnTo>
                  <a:pt x="0" y="997750"/>
                </a:lnTo>
                <a:lnTo>
                  <a:pt x="0" y="0"/>
                </a:lnTo>
                <a:close/>
              </a:path>
              <a:path w="1022940" h="1188853" fill="none">
                <a:moveTo>
                  <a:pt x="19295" y="10457"/>
                </a:moveTo>
                <a:cubicBezTo>
                  <a:pt x="319703" y="10457"/>
                  <a:pt x="585630" y="128799"/>
                  <a:pt x="779989" y="352223"/>
                </a:cubicBezTo>
                <a:cubicBezTo>
                  <a:pt x="981106" y="583416"/>
                  <a:pt x="1063531" y="891265"/>
                  <a:pt x="1003992" y="1188853"/>
                </a:cubicBezTo>
              </a:path>
            </a:pathLst>
          </a:cu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4655046" y="3068960"/>
            <a:ext cx="583814" cy="1107996"/>
          </a:xfrm>
          <a:prstGeom prst="rect">
            <a:avLst/>
          </a:prstGeom>
          <a:noFill/>
        </p:spPr>
        <p:txBody>
          <a:bodyPr wrap="none" rtlCol="0">
            <a:spAutoFit/>
          </a:bodyPr>
          <a:lstStyle/>
          <a:p>
            <a:r>
              <a:rPr lang="en-US" altLang="zh-CN" sz="6600" dirty="0">
                <a:solidFill>
                  <a:schemeClr val="bg1"/>
                </a:solidFill>
                <a:latin typeface="造字工房尚雅体演示版常规体" pitchFamily="50" charset="-122"/>
                <a:ea typeface="造字工房尚雅体演示版常规体" pitchFamily="50" charset="-122"/>
              </a:rPr>
              <a:t>1</a:t>
            </a:r>
            <a:endParaRPr lang="zh-CN" altLang="en-US" sz="6600" dirty="0">
              <a:solidFill>
                <a:schemeClr val="bg1"/>
              </a:solidFill>
              <a:latin typeface="造字工房尚雅体演示版常规体" pitchFamily="50" charset="-122"/>
              <a:ea typeface="造字工房尚雅体演示版常规体" pitchFamily="50" charset="-122"/>
            </a:endParaRPr>
          </a:p>
        </p:txBody>
      </p:sp>
      <p:sp>
        <p:nvSpPr>
          <p:cNvPr id="13" name="TextBox 12"/>
          <p:cNvSpPr txBox="1"/>
          <p:nvPr/>
        </p:nvSpPr>
        <p:spPr>
          <a:xfrm>
            <a:off x="6527254" y="2361654"/>
            <a:ext cx="510076" cy="923330"/>
          </a:xfrm>
          <a:prstGeom prst="rect">
            <a:avLst/>
          </a:prstGeom>
          <a:noFill/>
        </p:spPr>
        <p:txBody>
          <a:bodyPr wrap="none" rtlCol="0">
            <a:spAutoFit/>
          </a:bodyPr>
          <a:lstStyle/>
          <a:p>
            <a:r>
              <a:rPr lang="en-US" altLang="zh-CN" sz="5400" dirty="0">
                <a:solidFill>
                  <a:schemeClr val="bg1"/>
                </a:solidFill>
                <a:latin typeface="造字工房尚雅体演示版常规体" pitchFamily="50" charset="-122"/>
                <a:ea typeface="造字工房尚雅体演示版常规体" pitchFamily="50" charset="-122"/>
              </a:rPr>
              <a:t>2</a:t>
            </a:r>
            <a:endParaRPr lang="zh-CN" altLang="en-US" sz="5400" dirty="0">
              <a:solidFill>
                <a:schemeClr val="bg1"/>
              </a:solidFill>
              <a:latin typeface="造字工房尚雅体演示版常规体" pitchFamily="50" charset="-122"/>
              <a:ea typeface="造字工房尚雅体演示版常规体" pitchFamily="50" charset="-122"/>
            </a:endParaRPr>
          </a:p>
        </p:txBody>
      </p:sp>
      <p:sp>
        <p:nvSpPr>
          <p:cNvPr id="14" name="TextBox 13"/>
          <p:cNvSpPr txBox="1"/>
          <p:nvPr/>
        </p:nvSpPr>
        <p:spPr>
          <a:xfrm>
            <a:off x="6456011" y="4077072"/>
            <a:ext cx="510076" cy="923330"/>
          </a:xfrm>
          <a:prstGeom prst="rect">
            <a:avLst/>
          </a:prstGeom>
          <a:noFill/>
        </p:spPr>
        <p:txBody>
          <a:bodyPr wrap="none" rtlCol="0">
            <a:spAutoFit/>
          </a:bodyPr>
          <a:lstStyle/>
          <a:p>
            <a:r>
              <a:rPr lang="en-US" altLang="zh-CN" sz="5400" dirty="0">
                <a:solidFill>
                  <a:schemeClr val="bg1"/>
                </a:solidFill>
                <a:latin typeface="造字工房尚雅体演示版常规体" pitchFamily="50" charset="-122"/>
                <a:ea typeface="造字工房尚雅体演示版常规体" pitchFamily="50" charset="-122"/>
              </a:rPr>
              <a:t>3</a:t>
            </a:r>
            <a:endParaRPr lang="zh-CN" altLang="en-US" sz="5400" dirty="0">
              <a:solidFill>
                <a:schemeClr val="bg1"/>
              </a:solidFill>
              <a:latin typeface="造字工房尚雅体演示版常规体" pitchFamily="50" charset="-122"/>
              <a:ea typeface="造字工房尚雅体演示版常规体" pitchFamily="50" charset="-122"/>
            </a:endParaRPr>
          </a:p>
        </p:txBody>
      </p:sp>
      <p:sp>
        <p:nvSpPr>
          <p:cNvPr id="17" name="直角三角形 16"/>
          <p:cNvSpPr/>
          <p:nvPr/>
        </p:nvSpPr>
        <p:spPr>
          <a:xfrm flipH="1" flipV="1">
            <a:off x="3647187" y="2953787"/>
            <a:ext cx="216024" cy="216024"/>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8175125" y="2038752"/>
            <a:ext cx="2933088" cy="1568450"/>
          </a:xfrm>
          <a:prstGeom prst="rect">
            <a:avLst/>
          </a:prstGeom>
          <a:noFill/>
        </p:spPr>
        <p:txBody>
          <a:bodyPr wrap="square" rtlCol="0">
            <a:spAutoFit/>
          </a:bodyPr>
          <a:lstStyle/>
          <a:p>
            <a:pPr>
              <a:lnSpc>
                <a:spcPct val="150000"/>
              </a:lnSpc>
            </a:pPr>
            <a:r>
              <a:rPr lang="zh-CN" altLang="en-US"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爬虫框架：</a:t>
            </a:r>
            <a:r>
              <a:rPr lang="en-US" altLang="zh-CN"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scrapy</a:t>
            </a:r>
            <a:endParaRPr lang="en-US" altLang="zh-CN"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爬取网站：猫眼专业版</a:t>
            </a:r>
            <a:endParaRPr lang="zh-CN" altLang="en-US"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endParaRPr lang="zh-CN" altLang="en-US"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endParaRPr lang="zh-CN" altLang="en-US"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p:txBody>
      </p:sp>
      <p:sp>
        <p:nvSpPr>
          <p:cNvPr id="19" name="直角三角形 18"/>
          <p:cNvSpPr/>
          <p:nvPr/>
        </p:nvSpPr>
        <p:spPr>
          <a:xfrm flipV="1">
            <a:off x="7856547" y="2085742"/>
            <a:ext cx="216024" cy="216024"/>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072755" y="3892550"/>
            <a:ext cx="3137535" cy="1198880"/>
          </a:xfrm>
          <a:prstGeom prst="rect">
            <a:avLst/>
          </a:prstGeom>
          <a:noFill/>
        </p:spPr>
        <p:txBody>
          <a:bodyPr wrap="square" rtlCol="0">
            <a:spAutoFit/>
          </a:bodyPr>
          <a:p>
            <a:pPr>
              <a:lnSpc>
                <a:spcPct val="150000"/>
              </a:lnSpc>
            </a:pPr>
            <a:r>
              <a:rPr lang="zh-CN" altLang="en-US"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sym typeface="+mn-ea"/>
              </a:rPr>
              <a:t>反反爬虫：</a:t>
            </a:r>
            <a:endParaRPr lang="zh-CN" altLang="en-US"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sym typeface="+mn-ea"/>
              </a:rPr>
              <a:t>1、字形匹配应对字体反爬</a:t>
            </a:r>
            <a:endParaRPr lang="zh-CN" altLang="en-US"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16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sym typeface="+mn-ea"/>
              </a:rPr>
              <a:t>2、IP池应对IP封禁</a:t>
            </a:r>
            <a:endParaRPr lang="zh-CN" altLang="en-US" sz="1600">
              <a:latin typeface="+mj-ea"/>
            </a:endParaRPr>
          </a:p>
        </p:txBody>
      </p:sp>
      <p:sp>
        <p:nvSpPr>
          <p:cNvPr id="24" name="文本框 23"/>
          <p:cNvSpPr txBox="1"/>
          <p:nvPr/>
        </p:nvSpPr>
        <p:spPr>
          <a:xfrm>
            <a:off x="289560" y="2954020"/>
            <a:ext cx="3789680" cy="1337945"/>
          </a:xfrm>
          <a:prstGeom prst="rect">
            <a:avLst/>
          </a:prstGeom>
          <a:noFill/>
        </p:spPr>
        <p:txBody>
          <a:bodyPr wrap="square" rtlCol="0">
            <a:spAutoFit/>
          </a:bodyPr>
          <a:p>
            <a:pPr>
              <a:lnSpc>
                <a:spcPct val="150000"/>
              </a:lnSpc>
            </a:pPr>
            <a:r>
              <a:rPr lang="zh-CN" altLang="en-US"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sym typeface="+mn-ea"/>
              </a:rPr>
              <a:t>数据库实时更新：</a:t>
            </a:r>
            <a:endParaRPr lang="zh-CN" altLang="en-US"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sym typeface="+mn-ea"/>
              </a:rPr>
              <a:t>在服务器端持续爬取增量数据更新数据库</a:t>
            </a:r>
            <a:endParaRPr lang="zh-CN" altLang="en-US"/>
          </a:p>
        </p:txBody>
      </p:sp>
      <p:sp>
        <p:nvSpPr>
          <p:cNvPr id="25" name="直角三角形 24"/>
          <p:cNvSpPr/>
          <p:nvPr/>
        </p:nvSpPr>
        <p:spPr>
          <a:xfrm flipV="1">
            <a:off x="7958782" y="3962802"/>
            <a:ext cx="216024" cy="216024"/>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p:bldP spid="19" grpId="0" bldLvl="0" animBg="1"/>
      <p:bldP spid="25"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49765" y="4137263"/>
            <a:ext cx="1619354" cy="646331"/>
          </a:xfrm>
          <a:prstGeom prst="rect">
            <a:avLst/>
          </a:prstGeom>
          <a:noFill/>
        </p:spPr>
        <p:txBody>
          <a:bodyPr wrap="none" rtlCol="0">
            <a:spAutoFit/>
          </a:bodyPr>
          <a:lstStyle/>
          <a:p>
            <a:r>
              <a:rPr lang="en-US" altLang="zh-CN" sz="3600" spc="300" dirty="0">
                <a:solidFill>
                  <a:schemeClr val="tx1">
                    <a:lumMod val="85000"/>
                    <a:lumOff val="15000"/>
                  </a:schemeClr>
                </a:solidFill>
                <a:latin typeface="造字工房尚雅体演示版常规体" pitchFamily="50" charset="-122"/>
                <a:ea typeface="造字工房尚雅体演示版常规体" pitchFamily="50" charset="-122"/>
              </a:rPr>
              <a:t>PART</a:t>
            </a:r>
            <a:endParaRPr lang="en-US" altLang="zh-CN" sz="3600" spc="300" dirty="0">
              <a:solidFill>
                <a:schemeClr val="tx1">
                  <a:lumMod val="85000"/>
                  <a:lumOff val="15000"/>
                </a:schemeClr>
              </a:solidFill>
              <a:latin typeface="造字工房尚雅体演示版常规体" pitchFamily="50" charset="-122"/>
              <a:ea typeface="造字工房尚雅体演示版常规体" pitchFamily="50" charset="-122"/>
            </a:endParaRPr>
          </a:p>
        </p:txBody>
      </p:sp>
      <p:sp>
        <p:nvSpPr>
          <p:cNvPr id="12" name="等腰三角形 11"/>
          <p:cNvSpPr/>
          <p:nvPr/>
        </p:nvSpPr>
        <p:spPr>
          <a:xfrm rot="512239">
            <a:off x="3477837" y="3538931"/>
            <a:ext cx="314715" cy="2713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20371609">
            <a:off x="3995378" y="3751964"/>
            <a:ext cx="157357" cy="13565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20371609">
            <a:off x="3124426" y="3774407"/>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3761573">
            <a:off x="2621230" y="3463058"/>
            <a:ext cx="588992" cy="40397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20371609">
            <a:off x="3987995" y="3447181"/>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2958273" y="2074407"/>
            <a:ext cx="797013" cy="1569660"/>
          </a:xfrm>
          <a:prstGeom prst="rect">
            <a:avLst/>
          </a:prstGeom>
          <a:noFill/>
        </p:spPr>
        <p:txBody>
          <a:bodyPr wrap="none" rtlCol="0">
            <a:spAutoFit/>
          </a:bodyPr>
          <a:lstStyle/>
          <a:p>
            <a:r>
              <a:rPr lang="en-US" altLang="zh-CN" sz="9600" b="1" dirty="0">
                <a:solidFill>
                  <a:schemeClr val="tx1">
                    <a:lumMod val="85000"/>
                    <a:lumOff val="15000"/>
                  </a:schemeClr>
                </a:solidFill>
                <a:latin typeface="造字工房尚雅体演示版常规体" pitchFamily="50" charset="-122"/>
                <a:ea typeface="造字工房尚雅体演示版常规体" pitchFamily="50" charset="-122"/>
              </a:rPr>
              <a:t>4</a:t>
            </a:r>
            <a:endParaRPr lang="zh-CN" altLang="en-US" sz="9600" b="1" dirty="0">
              <a:solidFill>
                <a:schemeClr val="tx1">
                  <a:lumMod val="85000"/>
                  <a:lumOff val="15000"/>
                </a:schemeClr>
              </a:solidFill>
              <a:latin typeface="造字工房尚雅体演示版常规体" pitchFamily="50" charset="-122"/>
              <a:ea typeface="造字工房尚雅体演示版常规体" pitchFamily="50" charset="-122"/>
            </a:endParaRPr>
          </a:p>
        </p:txBody>
      </p:sp>
      <p:sp>
        <p:nvSpPr>
          <p:cNvPr id="28" name="TextBox 27"/>
          <p:cNvSpPr txBox="1"/>
          <p:nvPr/>
        </p:nvSpPr>
        <p:spPr>
          <a:xfrm>
            <a:off x="6532189" y="2965598"/>
            <a:ext cx="2359941" cy="646331"/>
          </a:xfrm>
          <a:prstGeom prst="rect">
            <a:avLst/>
          </a:prstGeom>
          <a:noFill/>
        </p:spPr>
        <p:txBody>
          <a:bodyPr wrap="none" rtlCol="0">
            <a:spAutoFit/>
          </a:bodyPr>
          <a:lstStyle/>
          <a:p>
            <a:r>
              <a:rPr lang="zh-CN" altLang="en-US" sz="3600" spc="300" dirty="0">
                <a:latin typeface="+mn-ea"/>
              </a:rPr>
              <a:t>产品 测试</a:t>
            </a:r>
            <a:endParaRPr lang="zh-CN" altLang="en-US" sz="3600" spc="300" dirty="0">
              <a:latin typeface="+mn-ea"/>
            </a:endParaRPr>
          </a:p>
        </p:txBody>
      </p:sp>
      <p:cxnSp>
        <p:nvCxnSpPr>
          <p:cNvPr id="33" name="直接连接符 32"/>
          <p:cNvCxnSpPr/>
          <p:nvPr/>
        </p:nvCxnSpPr>
        <p:spPr>
          <a:xfrm flipH="1">
            <a:off x="6067126" y="2638182"/>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082926" y="3247397"/>
            <a:ext cx="654557" cy="5343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8803430" y="2638182"/>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744019" y="3685485"/>
            <a:ext cx="654557" cy="53433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ppt_w</p:attrName>
                                        </p:attrNameLst>
                                      </p:cBhvr>
                                      <p:tavLst>
                                        <p:tav tm="0">
                                          <p:val>
                                            <p:fltVal val="0"/>
                                          </p:val>
                                        </p:tav>
                                        <p:tav tm="100000">
                                          <p:val>
                                            <p:strVal val="#ppt_w"/>
                                          </p:val>
                                        </p:tav>
                                      </p:tavLst>
                                    </p:anim>
                                    <p:anim calcmode="lin" valueType="num">
                                      <p:cBhvr>
                                        <p:cTn id="13" dur="1000" fill="hold"/>
                                        <p:tgtEl>
                                          <p:spTgt spid="15"/>
                                        </p:tgtEl>
                                        <p:attrNameLst>
                                          <p:attrName>ppt_h</p:attrName>
                                        </p:attrNameLst>
                                      </p:cBhvr>
                                      <p:tavLst>
                                        <p:tav tm="0">
                                          <p:val>
                                            <p:fltVal val="0"/>
                                          </p:val>
                                        </p:tav>
                                        <p:tav tm="100000">
                                          <p:val>
                                            <p:strVal val="#ppt_h"/>
                                          </p:val>
                                        </p:tav>
                                      </p:tavLst>
                                    </p:anim>
                                    <p:anim calcmode="lin" valueType="num">
                                      <p:cBhvr>
                                        <p:cTn id="14" dur="1000" fill="hold"/>
                                        <p:tgtEl>
                                          <p:spTgt spid="15"/>
                                        </p:tgtEl>
                                        <p:attrNameLst>
                                          <p:attrName>style.rotation</p:attrName>
                                        </p:attrNameLst>
                                      </p:cBhvr>
                                      <p:tavLst>
                                        <p:tav tm="0">
                                          <p:val>
                                            <p:fltVal val="90"/>
                                          </p:val>
                                        </p:tav>
                                        <p:tav tm="100000">
                                          <p:val>
                                            <p:fltVal val="0"/>
                                          </p:val>
                                        </p:tav>
                                      </p:tavLst>
                                    </p:anim>
                                    <p:animEffect transition="in" filter="fade">
                                      <p:cBhvr>
                                        <p:cTn id="15" dur="1000"/>
                                        <p:tgtEl>
                                          <p:spTgt spid="15"/>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1000" fill="hold"/>
                                        <p:tgtEl>
                                          <p:spTgt spid="16"/>
                                        </p:tgtEl>
                                        <p:attrNameLst>
                                          <p:attrName>ppt_w</p:attrName>
                                        </p:attrNameLst>
                                      </p:cBhvr>
                                      <p:tavLst>
                                        <p:tav tm="0">
                                          <p:val>
                                            <p:fltVal val="0"/>
                                          </p:val>
                                        </p:tav>
                                        <p:tav tm="100000">
                                          <p:val>
                                            <p:strVal val="#ppt_w"/>
                                          </p:val>
                                        </p:tav>
                                      </p:tavLst>
                                    </p:anim>
                                    <p:anim calcmode="lin" valueType="num">
                                      <p:cBhvr>
                                        <p:cTn id="31" dur="1000" fill="hold"/>
                                        <p:tgtEl>
                                          <p:spTgt spid="16"/>
                                        </p:tgtEl>
                                        <p:attrNameLst>
                                          <p:attrName>ppt_h</p:attrName>
                                        </p:attrNameLst>
                                      </p:cBhvr>
                                      <p:tavLst>
                                        <p:tav tm="0">
                                          <p:val>
                                            <p:fltVal val="0"/>
                                          </p:val>
                                        </p:tav>
                                        <p:tav tm="100000">
                                          <p:val>
                                            <p:strVal val="#ppt_h"/>
                                          </p:val>
                                        </p:tav>
                                      </p:tavLst>
                                    </p:anim>
                                    <p:anim calcmode="lin" valueType="num">
                                      <p:cBhvr>
                                        <p:cTn id="32" dur="1000" fill="hold"/>
                                        <p:tgtEl>
                                          <p:spTgt spid="16"/>
                                        </p:tgtEl>
                                        <p:attrNameLst>
                                          <p:attrName>style.rotation</p:attrName>
                                        </p:attrNameLst>
                                      </p:cBhvr>
                                      <p:tavLst>
                                        <p:tav tm="0">
                                          <p:val>
                                            <p:fltVal val="90"/>
                                          </p:val>
                                        </p:tav>
                                        <p:tav tm="100000">
                                          <p:val>
                                            <p:fltVal val="0"/>
                                          </p:val>
                                        </p:tav>
                                      </p:tavLst>
                                    </p:anim>
                                    <p:animEffect transition="in" filter="fade">
                                      <p:cBhvr>
                                        <p:cTn id="33" dur="1000"/>
                                        <p:tgtEl>
                                          <p:spTgt spid="16"/>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fltVal val="0"/>
                                          </p:val>
                                        </p:tav>
                                        <p:tav tm="100000">
                                          <p:val>
                                            <p:strVal val="#ppt_w"/>
                                          </p:val>
                                        </p:tav>
                                      </p:tavLst>
                                    </p:anim>
                                    <p:anim calcmode="lin" valueType="num">
                                      <p:cBhvr>
                                        <p:cTn id="37" dur="1000" fill="hold"/>
                                        <p:tgtEl>
                                          <p:spTgt spid="13"/>
                                        </p:tgtEl>
                                        <p:attrNameLst>
                                          <p:attrName>ppt_h</p:attrName>
                                        </p:attrNameLst>
                                      </p:cBhvr>
                                      <p:tavLst>
                                        <p:tav tm="0">
                                          <p:val>
                                            <p:fltVal val="0"/>
                                          </p:val>
                                        </p:tav>
                                        <p:tav tm="100000">
                                          <p:val>
                                            <p:strVal val="#ppt_h"/>
                                          </p:val>
                                        </p:tav>
                                      </p:tavLst>
                                    </p:anim>
                                    <p:anim calcmode="lin" valueType="num">
                                      <p:cBhvr>
                                        <p:cTn id="38" dur="1000" fill="hold"/>
                                        <p:tgtEl>
                                          <p:spTgt spid="13"/>
                                        </p:tgtEl>
                                        <p:attrNameLst>
                                          <p:attrName>style.rotation</p:attrName>
                                        </p:attrNameLst>
                                      </p:cBhvr>
                                      <p:tavLst>
                                        <p:tav tm="0">
                                          <p:val>
                                            <p:fltVal val="90"/>
                                          </p:val>
                                        </p:tav>
                                        <p:tav tm="100000">
                                          <p:val>
                                            <p:fltVal val="0"/>
                                          </p:val>
                                        </p:tav>
                                      </p:tavLst>
                                    </p:anim>
                                    <p:animEffect transition="in" filter="fade">
                                      <p:cBhvr>
                                        <p:cTn id="39" dur="1000"/>
                                        <p:tgtEl>
                                          <p:spTgt spid="13"/>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53" presetClass="entr" presetSubtype="52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Effect transition="in" filter="fade">
                                      <p:cBhvr>
                                        <p:cTn id="50" dur="500"/>
                                        <p:tgtEl>
                                          <p:spTgt spid="28"/>
                                        </p:tgtEl>
                                      </p:cBhvr>
                                    </p:animEffect>
                                    <p:anim calcmode="lin" valueType="num">
                                      <p:cBhvr>
                                        <p:cTn id="51" dur="500" fill="hold"/>
                                        <p:tgtEl>
                                          <p:spTgt spid="28"/>
                                        </p:tgtEl>
                                        <p:attrNameLst>
                                          <p:attrName>ppt_x</p:attrName>
                                        </p:attrNameLst>
                                      </p:cBhvr>
                                      <p:tavLst>
                                        <p:tav tm="0">
                                          <p:val>
                                            <p:fltVal val="0.5"/>
                                          </p:val>
                                        </p:tav>
                                        <p:tav tm="100000">
                                          <p:val>
                                            <p:strVal val="#ppt_x"/>
                                          </p:val>
                                        </p:tav>
                                      </p:tavLst>
                                    </p:anim>
                                    <p:anim calcmode="lin" valueType="num">
                                      <p:cBhvr>
                                        <p:cTn id="52" dur="500" fill="hold"/>
                                        <p:tgtEl>
                                          <p:spTgt spid="28"/>
                                        </p:tgtEl>
                                        <p:attrNameLst>
                                          <p:attrName>ppt_y</p:attrName>
                                        </p:attrNameLst>
                                      </p:cBhvr>
                                      <p:tavLst>
                                        <p:tav tm="0">
                                          <p:val>
                                            <p:fltVal val="0.5"/>
                                          </p:val>
                                        </p:tav>
                                        <p:tav tm="100000">
                                          <p:val>
                                            <p:strVal val="#ppt_y"/>
                                          </p:val>
                                        </p:tav>
                                      </p:tavLst>
                                    </p:anim>
                                  </p:childTnLst>
                                </p:cTn>
                              </p:par>
                              <p:par>
                                <p:cTn id="53" presetID="3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1000" fill="hold"/>
                                        <p:tgtEl>
                                          <p:spTgt spid="37"/>
                                        </p:tgtEl>
                                        <p:attrNameLst>
                                          <p:attrName>ppt_w</p:attrName>
                                        </p:attrNameLst>
                                      </p:cBhvr>
                                      <p:tavLst>
                                        <p:tav tm="0">
                                          <p:val>
                                            <p:fltVal val="0"/>
                                          </p:val>
                                        </p:tav>
                                        <p:tav tm="100000">
                                          <p:val>
                                            <p:strVal val="#ppt_w"/>
                                          </p:val>
                                        </p:tav>
                                      </p:tavLst>
                                    </p:anim>
                                    <p:anim calcmode="lin" valueType="num">
                                      <p:cBhvr>
                                        <p:cTn id="62" dur="1000" fill="hold"/>
                                        <p:tgtEl>
                                          <p:spTgt spid="37"/>
                                        </p:tgtEl>
                                        <p:attrNameLst>
                                          <p:attrName>ppt_h</p:attrName>
                                        </p:attrNameLst>
                                      </p:cBhvr>
                                      <p:tavLst>
                                        <p:tav tm="0">
                                          <p:val>
                                            <p:fltVal val="0"/>
                                          </p:val>
                                        </p:tav>
                                        <p:tav tm="100000">
                                          <p:val>
                                            <p:strVal val="#ppt_h"/>
                                          </p:val>
                                        </p:tav>
                                      </p:tavLst>
                                    </p:anim>
                                    <p:anim calcmode="lin" valueType="num">
                                      <p:cBhvr>
                                        <p:cTn id="63" dur="1000" fill="hold"/>
                                        <p:tgtEl>
                                          <p:spTgt spid="37"/>
                                        </p:tgtEl>
                                        <p:attrNameLst>
                                          <p:attrName>style.rotation</p:attrName>
                                        </p:attrNameLst>
                                      </p:cBhvr>
                                      <p:tavLst>
                                        <p:tav tm="0">
                                          <p:val>
                                            <p:fltVal val="90"/>
                                          </p:val>
                                        </p:tav>
                                        <p:tav tm="100000">
                                          <p:val>
                                            <p:fltVal val="0"/>
                                          </p:val>
                                        </p:tav>
                                      </p:tavLst>
                                    </p:anim>
                                    <p:animEffect transition="in" filter="fade">
                                      <p:cBhvr>
                                        <p:cTn id="64" dur="1000"/>
                                        <p:tgtEl>
                                          <p:spTgt spid="37"/>
                                        </p:tgtEl>
                                      </p:cBhvr>
                                    </p:animEffect>
                                  </p:childTnLst>
                                </p:cTn>
                              </p:par>
                              <p:par>
                                <p:cTn id="65" presetID="3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1000" fill="hold"/>
                                        <p:tgtEl>
                                          <p:spTgt spid="36"/>
                                        </p:tgtEl>
                                        <p:attrNameLst>
                                          <p:attrName>ppt_w</p:attrName>
                                        </p:attrNameLst>
                                      </p:cBhvr>
                                      <p:tavLst>
                                        <p:tav tm="0">
                                          <p:val>
                                            <p:fltVal val="0"/>
                                          </p:val>
                                        </p:tav>
                                        <p:tav tm="100000">
                                          <p:val>
                                            <p:strVal val="#ppt_w"/>
                                          </p:val>
                                        </p:tav>
                                      </p:tavLst>
                                    </p:anim>
                                    <p:anim calcmode="lin" valueType="num">
                                      <p:cBhvr>
                                        <p:cTn id="68" dur="1000" fill="hold"/>
                                        <p:tgtEl>
                                          <p:spTgt spid="36"/>
                                        </p:tgtEl>
                                        <p:attrNameLst>
                                          <p:attrName>ppt_h</p:attrName>
                                        </p:attrNameLst>
                                      </p:cBhvr>
                                      <p:tavLst>
                                        <p:tav tm="0">
                                          <p:val>
                                            <p:fltVal val="0"/>
                                          </p:val>
                                        </p:tav>
                                        <p:tav tm="100000">
                                          <p:val>
                                            <p:strVal val="#ppt_h"/>
                                          </p:val>
                                        </p:tav>
                                      </p:tavLst>
                                    </p:anim>
                                    <p:anim calcmode="lin" valueType="num">
                                      <p:cBhvr>
                                        <p:cTn id="69" dur="1000" fill="hold"/>
                                        <p:tgtEl>
                                          <p:spTgt spid="36"/>
                                        </p:tgtEl>
                                        <p:attrNameLst>
                                          <p:attrName>style.rotation</p:attrName>
                                        </p:attrNameLst>
                                      </p:cBhvr>
                                      <p:tavLst>
                                        <p:tav tm="0">
                                          <p:val>
                                            <p:fltVal val="90"/>
                                          </p:val>
                                        </p:tav>
                                        <p:tav tm="100000">
                                          <p:val>
                                            <p:fltVal val="0"/>
                                          </p:val>
                                        </p:tav>
                                      </p:tavLst>
                                    </p:anim>
                                    <p:animEffect transition="in" filter="fade">
                                      <p:cBhvr>
                                        <p:cTn id="70" dur="1000"/>
                                        <p:tgtEl>
                                          <p:spTgt spid="36"/>
                                        </p:tgtEl>
                                      </p:cBhvr>
                                    </p:animEffect>
                                  </p:childTnLst>
                                </p:cTn>
                              </p:par>
                              <p:par>
                                <p:cTn id="71" presetID="3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1000" fill="hold"/>
                                        <p:tgtEl>
                                          <p:spTgt spid="34"/>
                                        </p:tgtEl>
                                        <p:attrNameLst>
                                          <p:attrName>ppt_w</p:attrName>
                                        </p:attrNameLst>
                                      </p:cBhvr>
                                      <p:tavLst>
                                        <p:tav tm="0">
                                          <p:val>
                                            <p:fltVal val="0"/>
                                          </p:val>
                                        </p:tav>
                                        <p:tav tm="100000">
                                          <p:val>
                                            <p:strVal val="#ppt_w"/>
                                          </p:val>
                                        </p:tav>
                                      </p:tavLst>
                                    </p:anim>
                                    <p:anim calcmode="lin" valueType="num">
                                      <p:cBhvr>
                                        <p:cTn id="74" dur="1000" fill="hold"/>
                                        <p:tgtEl>
                                          <p:spTgt spid="34"/>
                                        </p:tgtEl>
                                        <p:attrNameLst>
                                          <p:attrName>ppt_h</p:attrName>
                                        </p:attrNameLst>
                                      </p:cBhvr>
                                      <p:tavLst>
                                        <p:tav tm="0">
                                          <p:val>
                                            <p:fltVal val="0"/>
                                          </p:val>
                                        </p:tav>
                                        <p:tav tm="100000">
                                          <p:val>
                                            <p:strVal val="#ppt_h"/>
                                          </p:val>
                                        </p:tav>
                                      </p:tavLst>
                                    </p:anim>
                                    <p:anim calcmode="lin" valueType="num">
                                      <p:cBhvr>
                                        <p:cTn id="75" dur="1000" fill="hold"/>
                                        <p:tgtEl>
                                          <p:spTgt spid="34"/>
                                        </p:tgtEl>
                                        <p:attrNameLst>
                                          <p:attrName>style.rotation</p:attrName>
                                        </p:attrNameLst>
                                      </p:cBhvr>
                                      <p:tavLst>
                                        <p:tav tm="0">
                                          <p:val>
                                            <p:fltVal val="90"/>
                                          </p:val>
                                        </p:tav>
                                        <p:tav tm="100000">
                                          <p:val>
                                            <p:fltVal val="0"/>
                                          </p:val>
                                        </p:tav>
                                      </p:tavLst>
                                    </p:anim>
                                    <p:animEffect transition="in" filter="fade">
                                      <p:cBhvr>
                                        <p:cTn id="76"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4" grpId="0" animBg="1"/>
      <p:bldP spid="15" grpId="0" animBg="1"/>
      <p:bldP spid="16" grpId="0" animBg="1"/>
      <p:bldP spid="17"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10416073" y="692844"/>
            <a:ext cx="1172116" cy="369332"/>
          </a:xfrm>
          <a:prstGeom prst="rect">
            <a:avLst/>
          </a:prstGeom>
        </p:spPr>
        <p:txBody>
          <a:bodyPr wrap="none">
            <a:spAutoFit/>
          </a:bodyPr>
          <a:lstStyle/>
          <a:p>
            <a:r>
              <a:rPr lang="zh-CN" altLang="en-US" b="1" dirty="0"/>
              <a:t>黑盒测试 </a:t>
            </a:r>
            <a:endParaRPr lang="zh-CN" altLang="en-US" b="1" dirty="0">
              <a:solidFill>
                <a:srgbClr val="C00000"/>
              </a:solidFill>
            </a:endParaRPr>
          </a:p>
        </p:txBody>
      </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365760" y="610870"/>
            <a:ext cx="4662170" cy="1435100"/>
          </a:xfrm>
          <a:prstGeom prst="rect">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4"/>
          <p:cNvSpPr txBox="1"/>
          <p:nvPr/>
        </p:nvSpPr>
        <p:spPr>
          <a:xfrm>
            <a:off x="552221" y="1259039"/>
            <a:ext cx="4177599" cy="460704"/>
          </a:xfrm>
          <a:prstGeom prst="rect">
            <a:avLst/>
          </a:prstGeom>
          <a:noFill/>
        </p:spPr>
        <p:txBody>
          <a:bodyPr wrap="square" rtlCol="0">
            <a:spAutoFit/>
          </a:bodyPr>
          <a:lstStyle/>
          <a:p>
            <a:pPr>
              <a:lnSpc>
                <a:spcPct val="150000"/>
              </a:lnSpc>
            </a:pPr>
            <a:r>
              <a:rPr lang="zh-CN" altLang="en-US" spc="300" dirty="0">
                <a:solidFill>
                  <a:schemeClr val="bg1"/>
                </a:solidFill>
                <a:latin typeface="微软雅黑 Light" panose="020B0502040204020203" pitchFamily="34" charset="-122"/>
                <a:ea typeface="微软雅黑 Light" panose="020B0502040204020203" pitchFamily="34" charset="-122"/>
                <a:cs typeface="Open Sans" pitchFamily="34" charset="0"/>
              </a:rPr>
              <a:t>根据年份</a:t>
            </a:r>
            <a:r>
              <a:rPr lang="en-US" altLang="zh-CN" spc="300" dirty="0">
                <a:solidFill>
                  <a:schemeClr val="bg1"/>
                </a:solidFill>
                <a:latin typeface="微软雅黑 Light" panose="020B0502040204020203" pitchFamily="34" charset="-122"/>
                <a:ea typeface="微软雅黑 Light" panose="020B0502040204020203" pitchFamily="34" charset="-122"/>
                <a:cs typeface="Open Sans" pitchFamily="34" charset="0"/>
              </a:rPr>
              <a:t>/</a:t>
            </a:r>
            <a:r>
              <a:rPr lang="zh-CN" altLang="en-US" spc="300" dirty="0">
                <a:solidFill>
                  <a:schemeClr val="bg1"/>
                </a:solidFill>
                <a:latin typeface="微软雅黑 Light" panose="020B0502040204020203" pitchFamily="34" charset="-122"/>
                <a:ea typeface="微软雅黑 Light" panose="020B0502040204020203" pitchFamily="34" charset="-122"/>
                <a:cs typeface="Open Sans" pitchFamily="34" charset="0"/>
              </a:rPr>
              <a:t>月份</a:t>
            </a:r>
            <a:r>
              <a:rPr lang="en-US" altLang="zh-CN" spc="300" dirty="0">
                <a:solidFill>
                  <a:schemeClr val="bg1"/>
                </a:solidFill>
                <a:latin typeface="微软雅黑 Light" panose="020B0502040204020203" pitchFamily="34" charset="-122"/>
                <a:ea typeface="微软雅黑 Light" panose="020B0502040204020203" pitchFamily="34" charset="-122"/>
                <a:cs typeface="Open Sans" pitchFamily="34" charset="0"/>
              </a:rPr>
              <a:t>/</a:t>
            </a:r>
            <a:r>
              <a:rPr lang="zh-CN" altLang="en-US" spc="300" dirty="0">
                <a:solidFill>
                  <a:schemeClr val="bg1"/>
                </a:solidFill>
                <a:latin typeface="微软雅黑 Light" panose="020B0502040204020203" pitchFamily="34" charset="-122"/>
                <a:ea typeface="微软雅黑 Light" panose="020B0502040204020203" pitchFamily="34" charset="-122"/>
                <a:cs typeface="Open Sans" pitchFamily="34" charset="0"/>
              </a:rPr>
              <a:t>季度返回对应数据</a:t>
            </a:r>
            <a:endParaRPr lang="zh-CN" altLang="en-US"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12" name="文本框 11"/>
          <p:cNvSpPr txBox="1"/>
          <p:nvPr/>
        </p:nvSpPr>
        <p:spPr>
          <a:xfrm>
            <a:off x="552673" y="841013"/>
            <a:ext cx="3433953" cy="461665"/>
          </a:xfrm>
          <a:prstGeom prst="rect">
            <a:avLst/>
          </a:prstGeom>
          <a:noFill/>
        </p:spPr>
        <p:txBody>
          <a:bodyPr wrap="none" rtlCol="0">
            <a:spAutoFit/>
          </a:bodyPr>
          <a:lstStyle/>
          <a:p>
            <a:pPr algn="l"/>
            <a:r>
              <a:rPr lang="zh-CN" altLang="en-US" sz="2400" b="1" dirty="0">
                <a:solidFill>
                  <a:schemeClr val="bg1"/>
                </a:solidFill>
                <a:sym typeface="+mn-ea"/>
              </a:rPr>
              <a:t>黑盒测试：可视化功能</a:t>
            </a:r>
            <a:r>
              <a:rPr lang="en-US" altLang="zh-CN" sz="2400" b="1" dirty="0">
                <a:solidFill>
                  <a:schemeClr val="bg1"/>
                </a:solidFill>
                <a:sym typeface="+mn-ea"/>
              </a:rPr>
              <a:t>1</a:t>
            </a:r>
            <a:endParaRPr lang="zh-CN" altLang="en-US" sz="2400" b="1" dirty="0">
              <a:solidFill>
                <a:schemeClr val="bg1"/>
              </a:solidFill>
            </a:endParaRPr>
          </a:p>
        </p:txBody>
      </p:sp>
      <p:pic>
        <p:nvPicPr>
          <p:cNvPr id="7" name="图片 6"/>
          <p:cNvPicPr>
            <a:picLocks noChangeAspect="1"/>
          </p:cNvPicPr>
          <p:nvPr/>
        </p:nvPicPr>
        <p:blipFill>
          <a:blip r:embed="rId1"/>
          <a:srcRect r="33463"/>
          <a:stretch>
            <a:fillRect/>
          </a:stretch>
        </p:blipFill>
        <p:spPr>
          <a:xfrm>
            <a:off x="5323205" y="1167765"/>
            <a:ext cx="6212840" cy="5132705"/>
          </a:xfrm>
          <a:prstGeom prst="rect">
            <a:avLst/>
          </a:prstGeom>
        </p:spPr>
      </p:pic>
      <p:pic>
        <p:nvPicPr>
          <p:cNvPr id="16" name="图片 15"/>
          <p:cNvPicPr>
            <a:picLocks noChangeAspect="1"/>
          </p:cNvPicPr>
          <p:nvPr/>
        </p:nvPicPr>
        <p:blipFill>
          <a:blip r:embed="rId2"/>
          <a:stretch>
            <a:fillRect/>
          </a:stretch>
        </p:blipFill>
        <p:spPr>
          <a:xfrm>
            <a:off x="382905" y="2491105"/>
            <a:ext cx="4628515" cy="2019300"/>
          </a:xfrm>
          <a:prstGeom prst="rect">
            <a:avLst/>
          </a:prstGeom>
        </p:spPr>
      </p:pic>
      <p:sp>
        <p:nvSpPr>
          <p:cNvPr id="17" name="TextBox 14"/>
          <p:cNvSpPr txBox="1"/>
          <p:nvPr/>
        </p:nvSpPr>
        <p:spPr>
          <a:xfrm>
            <a:off x="2099310" y="4510405"/>
            <a:ext cx="1475616" cy="460704"/>
          </a:xfrm>
          <a:prstGeom prst="rect">
            <a:avLst/>
          </a:prstGeom>
          <a:noFill/>
        </p:spPr>
        <p:txBody>
          <a:bodyPr wrap="square" rtlCol="0">
            <a:spAutoFit/>
          </a:bodyPr>
          <a:lstStyle/>
          <a:p>
            <a:pPr>
              <a:lnSpc>
                <a:spcPct val="150000"/>
              </a:lnSpc>
            </a:pPr>
            <a:r>
              <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rPr>
              <a:t>测试参数</a:t>
            </a:r>
            <a:endPar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endParaRPr>
          </a:p>
        </p:txBody>
      </p:sp>
      <p:sp>
        <p:nvSpPr>
          <p:cNvPr id="18" name="TextBox 14"/>
          <p:cNvSpPr txBox="1"/>
          <p:nvPr/>
        </p:nvSpPr>
        <p:spPr>
          <a:xfrm>
            <a:off x="7887970" y="6252210"/>
            <a:ext cx="1303580" cy="460704"/>
          </a:xfrm>
          <a:prstGeom prst="rect">
            <a:avLst/>
          </a:prstGeom>
          <a:noFill/>
        </p:spPr>
        <p:txBody>
          <a:bodyPr wrap="square" rtlCol="0">
            <a:spAutoFit/>
          </a:bodyPr>
          <a:lstStyle/>
          <a:p>
            <a:pPr>
              <a:lnSpc>
                <a:spcPct val="150000"/>
              </a:lnSpc>
            </a:pPr>
            <a:r>
              <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rPr>
              <a:t>测试结果</a:t>
            </a:r>
            <a:endPar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2" grpId="0"/>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10356551" y="702513"/>
            <a:ext cx="1107996" cy="369332"/>
          </a:xfrm>
          <a:prstGeom prst="rect">
            <a:avLst/>
          </a:prstGeom>
        </p:spPr>
        <p:txBody>
          <a:bodyPr wrap="none">
            <a:spAutoFit/>
          </a:bodyPr>
          <a:lstStyle/>
          <a:p>
            <a:r>
              <a:rPr lang="zh-CN" altLang="en-US" b="1" dirty="0"/>
              <a:t>黑盒测试</a:t>
            </a:r>
            <a:endParaRPr lang="zh-CN" altLang="en-US" b="1" dirty="0">
              <a:solidFill>
                <a:srgbClr val="C00000"/>
              </a:solidFill>
            </a:endParaRPr>
          </a:p>
        </p:txBody>
      </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365760" y="610870"/>
            <a:ext cx="4662170" cy="1435100"/>
          </a:xfrm>
          <a:prstGeom prst="rect">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4"/>
          <p:cNvSpPr txBox="1"/>
          <p:nvPr/>
        </p:nvSpPr>
        <p:spPr>
          <a:xfrm>
            <a:off x="552221" y="1259039"/>
            <a:ext cx="4318849" cy="460704"/>
          </a:xfrm>
          <a:prstGeom prst="rect">
            <a:avLst/>
          </a:prstGeom>
          <a:noFill/>
        </p:spPr>
        <p:txBody>
          <a:bodyPr wrap="square" rtlCol="0">
            <a:spAutoFit/>
          </a:bodyPr>
          <a:lstStyle/>
          <a:p>
            <a:pPr>
              <a:lnSpc>
                <a:spcPct val="150000"/>
              </a:lnSpc>
            </a:pPr>
            <a:r>
              <a:rPr lang="zh-CN" altLang="en-US" spc="300" dirty="0">
                <a:solidFill>
                  <a:schemeClr val="bg1"/>
                </a:solidFill>
                <a:latin typeface="微软雅黑 Light" panose="020B0502040204020203" pitchFamily="34" charset="-122"/>
                <a:ea typeface="微软雅黑 Light" panose="020B0502040204020203" pitchFamily="34" charset="-122"/>
                <a:cs typeface="Open Sans" pitchFamily="34" charset="0"/>
              </a:rPr>
              <a:t>返回不同年份里每个月的票房总数</a:t>
            </a:r>
            <a:endParaRPr lang="zh-CN" altLang="en-US"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12" name="文本框 11"/>
          <p:cNvSpPr txBox="1"/>
          <p:nvPr/>
        </p:nvSpPr>
        <p:spPr>
          <a:xfrm>
            <a:off x="552673" y="841013"/>
            <a:ext cx="3433953" cy="461665"/>
          </a:xfrm>
          <a:prstGeom prst="rect">
            <a:avLst/>
          </a:prstGeom>
          <a:noFill/>
        </p:spPr>
        <p:txBody>
          <a:bodyPr wrap="none" rtlCol="0">
            <a:spAutoFit/>
          </a:bodyPr>
          <a:lstStyle/>
          <a:p>
            <a:pPr algn="l"/>
            <a:r>
              <a:rPr lang="zh-CN" altLang="en-US" sz="2400" b="1" dirty="0">
                <a:solidFill>
                  <a:schemeClr val="bg1"/>
                </a:solidFill>
                <a:sym typeface="+mn-ea"/>
              </a:rPr>
              <a:t>黑盒测试：可视化功能</a:t>
            </a:r>
            <a:r>
              <a:rPr lang="en-US" altLang="zh-CN" sz="2400" b="1" dirty="0">
                <a:solidFill>
                  <a:schemeClr val="bg1"/>
                </a:solidFill>
                <a:sym typeface="+mn-ea"/>
              </a:rPr>
              <a:t>2</a:t>
            </a:r>
            <a:endParaRPr lang="zh-CN" altLang="en-US" sz="2400" b="1" dirty="0">
              <a:solidFill>
                <a:schemeClr val="bg1"/>
              </a:solidFill>
            </a:endParaRPr>
          </a:p>
        </p:txBody>
      </p:sp>
      <p:sp>
        <p:nvSpPr>
          <p:cNvPr id="17" name="TextBox 14"/>
          <p:cNvSpPr txBox="1"/>
          <p:nvPr/>
        </p:nvSpPr>
        <p:spPr>
          <a:xfrm>
            <a:off x="2099310" y="4510405"/>
            <a:ext cx="1403608" cy="460704"/>
          </a:xfrm>
          <a:prstGeom prst="rect">
            <a:avLst/>
          </a:prstGeom>
          <a:noFill/>
        </p:spPr>
        <p:txBody>
          <a:bodyPr wrap="square" rtlCol="0">
            <a:spAutoFit/>
          </a:bodyPr>
          <a:lstStyle/>
          <a:p>
            <a:pPr>
              <a:lnSpc>
                <a:spcPct val="150000"/>
              </a:lnSpc>
            </a:pPr>
            <a:r>
              <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rPr>
              <a:t>测试参数</a:t>
            </a:r>
            <a:endPar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endParaRPr>
          </a:p>
        </p:txBody>
      </p:sp>
      <p:sp>
        <p:nvSpPr>
          <p:cNvPr id="18" name="TextBox 14"/>
          <p:cNvSpPr txBox="1"/>
          <p:nvPr/>
        </p:nvSpPr>
        <p:spPr>
          <a:xfrm>
            <a:off x="7887970" y="6252210"/>
            <a:ext cx="1303580" cy="460704"/>
          </a:xfrm>
          <a:prstGeom prst="rect">
            <a:avLst/>
          </a:prstGeom>
          <a:noFill/>
        </p:spPr>
        <p:txBody>
          <a:bodyPr wrap="square" rtlCol="0">
            <a:spAutoFit/>
          </a:bodyPr>
          <a:lstStyle/>
          <a:p>
            <a:pPr>
              <a:lnSpc>
                <a:spcPct val="150000"/>
              </a:lnSpc>
            </a:pPr>
            <a:r>
              <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rPr>
              <a:t>测试结果</a:t>
            </a:r>
            <a:endPar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endParaRPr>
          </a:p>
        </p:txBody>
      </p:sp>
      <p:pic>
        <p:nvPicPr>
          <p:cNvPr id="8" name="图片 7" descr="可视化2参数"/>
          <p:cNvPicPr>
            <a:picLocks noChangeAspect="1"/>
          </p:cNvPicPr>
          <p:nvPr/>
        </p:nvPicPr>
        <p:blipFill>
          <a:blip r:embed="rId1"/>
          <a:stretch>
            <a:fillRect/>
          </a:stretch>
        </p:blipFill>
        <p:spPr>
          <a:xfrm>
            <a:off x="1450975" y="3195955"/>
            <a:ext cx="2381250" cy="1314450"/>
          </a:xfrm>
          <a:prstGeom prst="rect">
            <a:avLst/>
          </a:prstGeom>
        </p:spPr>
      </p:pic>
      <p:pic>
        <p:nvPicPr>
          <p:cNvPr id="9" name="图片 8" descr="可视化2结果"/>
          <p:cNvPicPr>
            <a:picLocks noChangeAspect="1"/>
          </p:cNvPicPr>
          <p:nvPr/>
        </p:nvPicPr>
        <p:blipFill>
          <a:blip r:embed="rId2"/>
          <a:stretch>
            <a:fillRect/>
          </a:stretch>
        </p:blipFill>
        <p:spPr>
          <a:xfrm>
            <a:off x="5607050" y="1136650"/>
            <a:ext cx="5408295" cy="5100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2" grpId="0"/>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10353985" y="702513"/>
            <a:ext cx="1107996" cy="369332"/>
          </a:xfrm>
          <a:prstGeom prst="rect">
            <a:avLst/>
          </a:prstGeom>
        </p:spPr>
        <p:txBody>
          <a:bodyPr wrap="none">
            <a:spAutoFit/>
          </a:bodyPr>
          <a:lstStyle/>
          <a:p>
            <a:r>
              <a:rPr lang="zh-CN" altLang="en-US" b="1" dirty="0"/>
              <a:t>黑盒测试</a:t>
            </a:r>
            <a:endParaRPr lang="zh-CN" altLang="en-US" b="1" dirty="0">
              <a:solidFill>
                <a:srgbClr val="C00000"/>
              </a:solidFill>
            </a:endParaRPr>
          </a:p>
        </p:txBody>
      </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365760" y="610870"/>
            <a:ext cx="4662170" cy="1435100"/>
          </a:xfrm>
          <a:prstGeom prst="rect">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4"/>
          <p:cNvSpPr txBox="1"/>
          <p:nvPr/>
        </p:nvSpPr>
        <p:spPr>
          <a:xfrm>
            <a:off x="552221" y="1259039"/>
            <a:ext cx="4177599" cy="460704"/>
          </a:xfrm>
          <a:prstGeom prst="rect">
            <a:avLst/>
          </a:prstGeom>
          <a:noFill/>
        </p:spPr>
        <p:txBody>
          <a:bodyPr wrap="square" rtlCol="0">
            <a:spAutoFit/>
          </a:bodyPr>
          <a:lstStyle/>
          <a:p>
            <a:pPr>
              <a:lnSpc>
                <a:spcPct val="150000"/>
              </a:lnSpc>
            </a:pPr>
            <a:r>
              <a:rPr lang="zh-CN" spc="300" dirty="0">
                <a:solidFill>
                  <a:schemeClr val="bg1"/>
                </a:solidFill>
                <a:latin typeface="微软雅黑 Light" panose="020B0502040204020203" pitchFamily="34" charset="-122"/>
                <a:ea typeface="微软雅黑 Light" panose="020B0502040204020203" pitchFamily="34" charset="-122"/>
                <a:cs typeface="Open Sans" pitchFamily="34" charset="0"/>
              </a:rPr>
              <a:t>获得指定年份的票房前</a:t>
            </a:r>
            <a:r>
              <a:rPr lang="en-US" altLang="zh-CN" spc="300" dirty="0">
                <a:solidFill>
                  <a:schemeClr val="bg1"/>
                </a:solidFill>
                <a:latin typeface="微软雅黑 Light" panose="020B0502040204020203" pitchFamily="34" charset="-122"/>
                <a:ea typeface="微软雅黑 Light" panose="020B0502040204020203" pitchFamily="34" charset="-122"/>
                <a:cs typeface="Open Sans" pitchFamily="34" charset="0"/>
              </a:rPr>
              <a:t>n</a:t>
            </a:r>
            <a:r>
              <a:rPr lang="zh-CN" altLang="en-US" spc="300" dirty="0">
                <a:solidFill>
                  <a:schemeClr val="bg1"/>
                </a:solidFill>
                <a:latin typeface="微软雅黑 Light" panose="020B0502040204020203" pitchFamily="34" charset="-122"/>
                <a:ea typeface="微软雅黑 Light" panose="020B0502040204020203" pitchFamily="34" charset="-122"/>
                <a:cs typeface="Open Sans" pitchFamily="34" charset="0"/>
              </a:rPr>
              <a:t>名</a:t>
            </a:r>
            <a:endParaRPr lang="zh-CN" altLang="en-US"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12" name="文本框 11"/>
          <p:cNvSpPr txBox="1"/>
          <p:nvPr/>
        </p:nvSpPr>
        <p:spPr>
          <a:xfrm>
            <a:off x="552673" y="841013"/>
            <a:ext cx="3433953" cy="461665"/>
          </a:xfrm>
          <a:prstGeom prst="rect">
            <a:avLst/>
          </a:prstGeom>
          <a:noFill/>
        </p:spPr>
        <p:txBody>
          <a:bodyPr wrap="none" rtlCol="0">
            <a:spAutoFit/>
          </a:bodyPr>
          <a:lstStyle/>
          <a:p>
            <a:pPr algn="l"/>
            <a:r>
              <a:rPr lang="zh-CN" altLang="en-US" sz="2400" b="1" dirty="0">
                <a:solidFill>
                  <a:schemeClr val="bg1"/>
                </a:solidFill>
                <a:sym typeface="+mn-ea"/>
              </a:rPr>
              <a:t>黑盒测试：可视化功能</a:t>
            </a:r>
            <a:r>
              <a:rPr lang="en-US" altLang="zh-CN" sz="2400" b="1" dirty="0">
                <a:solidFill>
                  <a:schemeClr val="bg1"/>
                </a:solidFill>
                <a:sym typeface="+mn-ea"/>
              </a:rPr>
              <a:t>3</a:t>
            </a:r>
            <a:endParaRPr lang="zh-CN" altLang="en-US" sz="2400" b="1" dirty="0">
              <a:solidFill>
                <a:schemeClr val="bg1"/>
              </a:solidFill>
            </a:endParaRPr>
          </a:p>
        </p:txBody>
      </p:sp>
      <p:sp>
        <p:nvSpPr>
          <p:cNvPr id="17" name="TextBox 14"/>
          <p:cNvSpPr txBox="1"/>
          <p:nvPr/>
        </p:nvSpPr>
        <p:spPr>
          <a:xfrm>
            <a:off x="2099310" y="4510405"/>
            <a:ext cx="1475616" cy="460704"/>
          </a:xfrm>
          <a:prstGeom prst="rect">
            <a:avLst/>
          </a:prstGeom>
          <a:noFill/>
        </p:spPr>
        <p:txBody>
          <a:bodyPr wrap="square" rtlCol="0">
            <a:spAutoFit/>
          </a:bodyPr>
          <a:lstStyle/>
          <a:p>
            <a:pPr>
              <a:lnSpc>
                <a:spcPct val="150000"/>
              </a:lnSpc>
            </a:pPr>
            <a:r>
              <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rPr>
              <a:t>测试参数</a:t>
            </a:r>
            <a:endPar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endParaRPr>
          </a:p>
        </p:txBody>
      </p:sp>
      <p:sp>
        <p:nvSpPr>
          <p:cNvPr id="18" name="TextBox 14"/>
          <p:cNvSpPr txBox="1"/>
          <p:nvPr/>
        </p:nvSpPr>
        <p:spPr>
          <a:xfrm>
            <a:off x="7887970" y="6252210"/>
            <a:ext cx="1303580" cy="460704"/>
          </a:xfrm>
          <a:prstGeom prst="rect">
            <a:avLst/>
          </a:prstGeom>
          <a:noFill/>
        </p:spPr>
        <p:txBody>
          <a:bodyPr wrap="square" rtlCol="0">
            <a:spAutoFit/>
          </a:bodyPr>
          <a:lstStyle/>
          <a:p>
            <a:pPr>
              <a:lnSpc>
                <a:spcPct val="150000"/>
              </a:lnSpc>
            </a:pPr>
            <a:r>
              <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rPr>
              <a:t>测试结果</a:t>
            </a:r>
            <a:endPar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endParaRPr>
          </a:p>
        </p:txBody>
      </p:sp>
      <p:pic>
        <p:nvPicPr>
          <p:cNvPr id="8" name="图片 7" descr="可视化3参数"/>
          <p:cNvPicPr>
            <a:picLocks noChangeAspect="1"/>
          </p:cNvPicPr>
          <p:nvPr/>
        </p:nvPicPr>
        <p:blipFill>
          <a:blip r:embed="rId1"/>
          <a:stretch>
            <a:fillRect/>
          </a:stretch>
        </p:blipFill>
        <p:spPr>
          <a:xfrm>
            <a:off x="1046480" y="3057525"/>
            <a:ext cx="3190240" cy="1352550"/>
          </a:xfrm>
          <a:prstGeom prst="rect">
            <a:avLst/>
          </a:prstGeom>
        </p:spPr>
      </p:pic>
      <p:pic>
        <p:nvPicPr>
          <p:cNvPr id="9" name="图片 8" descr="可视化3结果"/>
          <p:cNvPicPr>
            <a:picLocks noChangeAspect="1"/>
          </p:cNvPicPr>
          <p:nvPr/>
        </p:nvPicPr>
        <p:blipFill>
          <a:blip r:embed="rId2"/>
          <a:srcRect r="18348"/>
          <a:stretch>
            <a:fillRect/>
          </a:stretch>
        </p:blipFill>
        <p:spPr>
          <a:xfrm>
            <a:off x="4902200" y="1273810"/>
            <a:ext cx="7055485" cy="4947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2"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97873" y="611396"/>
            <a:ext cx="1107996" cy="369332"/>
          </a:xfrm>
          <a:prstGeom prst="rect">
            <a:avLst/>
          </a:prstGeom>
        </p:spPr>
        <p:txBody>
          <a:bodyPr wrap="none">
            <a:spAutoFit/>
          </a:bodyPr>
          <a:lstStyle/>
          <a:p>
            <a:r>
              <a:rPr lang="zh-CN" altLang="en-US" b="1" dirty="0"/>
              <a:t>应用场景</a:t>
            </a:r>
            <a:endParaRPr lang="zh-CN" altLang="en-US" b="1" dirty="0"/>
          </a:p>
        </p:txBody>
      </p:sp>
      <p:sp>
        <p:nvSpPr>
          <p:cNvPr id="6" name="左中括号 5"/>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6461078" y="2698266"/>
            <a:ext cx="4680520" cy="2317879"/>
          </a:xfrm>
          <a:prstGeom prst="rect">
            <a:avLst/>
          </a:prstGeom>
          <a:noFill/>
        </p:spPr>
        <p:txBody>
          <a:bodyPr wrap="square" rtlCol="0">
            <a:spAutoFit/>
          </a:bodyPr>
          <a:lstStyle/>
          <a:p>
            <a:pPr>
              <a:lnSpc>
                <a:spcPct val="150000"/>
              </a:lnSpc>
            </a:pPr>
            <a:r>
              <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钱先生的日常工作是收集当前市场上能够带动票房的热门演员和近年大众更喜爱的的电影类别，他自己登录各大电影网站浏览，发现自己没办法记住那么多的信息再汇总统计，他寻找外包人员帮自己统计信息，却发现需要付费，而且明天就要把结果交给老板了，钱先生非常郁闷，为什么没有省时又省钱的方法呢？</a:t>
            </a:r>
            <a:endPar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p:txBody>
      </p:sp>
      <p:sp>
        <p:nvSpPr>
          <p:cNvPr id="10" name="TextBox 9"/>
          <p:cNvSpPr txBox="1"/>
          <p:nvPr/>
        </p:nvSpPr>
        <p:spPr>
          <a:xfrm>
            <a:off x="6455246" y="2321620"/>
            <a:ext cx="2448272" cy="369332"/>
          </a:xfrm>
          <a:prstGeom prst="rect">
            <a:avLst/>
          </a:prstGeom>
          <a:noFill/>
        </p:spPr>
        <p:txBody>
          <a:bodyPr wrap="square" rtlCol="0">
            <a:spAutoFit/>
          </a:bodyPr>
          <a:lstStyle/>
          <a:p>
            <a:r>
              <a:rPr lang="zh-CN" altLang="en-US"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电影市场分析师</a:t>
            </a:r>
            <a:endParaRPr lang="zh-CN" altLang="en-US" b="1" dirty="0"/>
          </a:p>
        </p:txBody>
      </p:sp>
      <p:cxnSp>
        <p:nvCxnSpPr>
          <p:cNvPr id="11" name="直接连接符 10"/>
          <p:cNvCxnSpPr/>
          <p:nvPr/>
        </p:nvCxnSpPr>
        <p:spPr>
          <a:xfrm flipH="1">
            <a:off x="6455246" y="2513600"/>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0559702" y="4859818"/>
            <a:ext cx="388716" cy="3268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185111" y="1844824"/>
            <a:ext cx="3406039" cy="3600400"/>
            <a:chOff x="613419" y="911555"/>
            <a:chExt cx="5011196" cy="5195202"/>
          </a:xfrm>
        </p:grpSpPr>
        <p:sp>
          <p:nvSpPr>
            <p:cNvPr id="14" name="chenying0907 232"/>
            <p:cNvSpPr/>
            <p:nvPr/>
          </p:nvSpPr>
          <p:spPr>
            <a:xfrm>
              <a:off x="917657" y="1952525"/>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p>
          </p:txBody>
        </p:sp>
        <p:sp>
          <p:nvSpPr>
            <p:cNvPr id="15" name="chenying0907 232"/>
            <p:cNvSpPr/>
            <p:nvPr/>
          </p:nvSpPr>
          <p:spPr>
            <a:xfrm>
              <a:off x="1723288" y="1228299"/>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p>
          </p:txBody>
        </p:sp>
        <p:sp>
          <p:nvSpPr>
            <p:cNvPr id="16" name="chenying0907 232"/>
            <p:cNvSpPr/>
            <p:nvPr/>
          </p:nvSpPr>
          <p:spPr>
            <a:xfrm>
              <a:off x="2577816" y="1312584"/>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p>
          </p:txBody>
        </p:sp>
        <p:sp>
          <p:nvSpPr>
            <p:cNvPr id="17" name="chenying0907 148"/>
            <p:cNvSpPr/>
            <p:nvPr/>
          </p:nvSpPr>
          <p:spPr>
            <a:xfrm rot="20992509">
              <a:off x="4084002" y="3386594"/>
              <a:ext cx="1540613" cy="650812"/>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400" dirty="0">
                  <a:ea typeface="华文细黑" panose="02010600040101010101" pitchFamily="2" charset="-122"/>
                  <a:cs typeface="萝莉体 第二版" panose="02000500000000000000" pitchFamily="2" charset="-122"/>
                </a:rPr>
                <a:t>钱先生</a:t>
              </a:r>
              <a:endParaRPr sz="2400" dirty="0">
                <a:ea typeface="华文细黑" panose="02010600040101010101" pitchFamily="2" charset="-122"/>
                <a:cs typeface="萝莉体 第二版" panose="02000500000000000000" pitchFamily="2" charset="-122"/>
              </a:endParaRPr>
            </a:p>
          </p:txBody>
        </p:sp>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l="36058"/>
            <a:stretch>
              <a:fillRect/>
            </a:stretch>
          </p:blipFill>
          <p:spPr>
            <a:xfrm>
              <a:off x="782008" y="1561819"/>
              <a:ext cx="2728539" cy="4267200"/>
            </a:xfrm>
            <a:prstGeom prst="rect">
              <a:avLst/>
            </a:prstGeom>
          </p:spPr>
        </p:pic>
        <p:grpSp>
          <p:nvGrpSpPr>
            <p:cNvPr id="19" name="Group 52"/>
            <p:cNvGrpSpPr/>
            <p:nvPr/>
          </p:nvGrpSpPr>
          <p:grpSpPr>
            <a:xfrm>
              <a:off x="2955983" y="1797679"/>
              <a:ext cx="515537" cy="728313"/>
              <a:chOff x="-1" y="0"/>
              <a:chExt cx="459353" cy="587425"/>
            </a:xfrm>
          </p:grpSpPr>
          <p:sp>
            <p:nvSpPr>
              <p:cNvPr id="35" name="chenying0907 50"/>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36" name="chenying0907 51"/>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grpSp>
        <p:grpSp>
          <p:nvGrpSpPr>
            <p:cNvPr id="20" name="Group 52"/>
            <p:cNvGrpSpPr/>
            <p:nvPr/>
          </p:nvGrpSpPr>
          <p:grpSpPr>
            <a:xfrm>
              <a:off x="613419" y="1741452"/>
              <a:ext cx="372063" cy="381892"/>
              <a:chOff x="-1" y="0"/>
              <a:chExt cx="459353" cy="587425"/>
            </a:xfrm>
          </p:grpSpPr>
          <p:sp>
            <p:nvSpPr>
              <p:cNvPr id="33" name="chenying0907 50"/>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34" name="chenying0907 51"/>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grpSp>
        <p:grpSp>
          <p:nvGrpSpPr>
            <p:cNvPr id="21" name="Group 52"/>
            <p:cNvGrpSpPr/>
            <p:nvPr/>
          </p:nvGrpSpPr>
          <p:grpSpPr>
            <a:xfrm>
              <a:off x="2178838" y="1138230"/>
              <a:ext cx="413190" cy="323310"/>
              <a:chOff x="-1" y="0"/>
              <a:chExt cx="459353" cy="587425"/>
            </a:xfrm>
          </p:grpSpPr>
          <p:sp>
            <p:nvSpPr>
              <p:cNvPr id="31" name="chenying0907 50"/>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solidFill>
                    <a:schemeClr val="tx2">
                      <a:lumMod val="20000"/>
                      <a:lumOff val="80000"/>
                    </a:schemeClr>
                  </a:solidFill>
                </a:endParaRPr>
              </a:p>
            </p:txBody>
          </p:sp>
          <p:sp>
            <p:nvSpPr>
              <p:cNvPr id="32" name="chenying0907 51"/>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solidFill>
                    <a:schemeClr val="tx2">
                      <a:lumMod val="20000"/>
                      <a:lumOff val="80000"/>
                    </a:schemeClr>
                  </a:solidFill>
                </a:endParaRPr>
              </a:p>
            </p:txBody>
          </p:sp>
        </p:grpSp>
        <p:grpSp>
          <p:nvGrpSpPr>
            <p:cNvPr id="22" name="Group 52"/>
            <p:cNvGrpSpPr/>
            <p:nvPr/>
          </p:nvGrpSpPr>
          <p:grpSpPr>
            <a:xfrm>
              <a:off x="987364" y="911555"/>
              <a:ext cx="788583" cy="782356"/>
              <a:chOff x="-1" y="0"/>
              <a:chExt cx="459353" cy="587425"/>
            </a:xfrm>
          </p:grpSpPr>
          <p:sp>
            <p:nvSpPr>
              <p:cNvPr id="29" name="chenying0907 50"/>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30" name="chenying0907 51"/>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grpSp>
        <p:sp>
          <p:nvSpPr>
            <p:cNvPr id="23" name="chenying0907 155"/>
            <p:cNvSpPr/>
            <p:nvPr/>
          </p:nvSpPr>
          <p:spPr>
            <a:xfrm rot="1213669">
              <a:off x="3362769" y="3683935"/>
              <a:ext cx="506969" cy="6836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grpSp>
          <p:nvGrpSpPr>
            <p:cNvPr id="24" name="组合 23"/>
            <p:cNvGrpSpPr/>
            <p:nvPr/>
          </p:nvGrpSpPr>
          <p:grpSpPr>
            <a:xfrm>
              <a:off x="2065204" y="3222597"/>
              <a:ext cx="494127" cy="203636"/>
              <a:chOff x="2065204" y="3222597"/>
              <a:chExt cx="494127" cy="203636"/>
            </a:xfrm>
          </p:grpSpPr>
          <p:sp>
            <p:nvSpPr>
              <p:cNvPr id="27" name="椭圆 26"/>
              <p:cNvSpPr/>
              <p:nvPr/>
            </p:nvSpPr>
            <p:spPr>
              <a:xfrm rot="20677487">
                <a:off x="2083688" y="3222597"/>
                <a:ext cx="475643" cy="2036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形状 27"/>
              <p:cNvSpPr/>
              <p:nvPr/>
            </p:nvSpPr>
            <p:spPr>
              <a:xfrm>
                <a:off x="2065204" y="3289539"/>
                <a:ext cx="277707" cy="114940"/>
              </a:xfrm>
              <a:custGeom>
                <a:avLst/>
                <a:gdLst>
                  <a:gd name="connsiteX0" fmla="*/ 0 w 277707"/>
                  <a:gd name="connsiteY0" fmla="*/ 81073 h 114940"/>
                  <a:gd name="connsiteX1" fmla="*/ 33867 w 277707"/>
                  <a:gd name="connsiteY1" fmla="*/ 53980 h 114940"/>
                  <a:gd name="connsiteX2" fmla="*/ 54187 w 277707"/>
                  <a:gd name="connsiteY2" fmla="*/ 47206 h 114940"/>
                  <a:gd name="connsiteX3" fmla="*/ 94827 w 277707"/>
                  <a:gd name="connsiteY3" fmla="*/ 20113 h 114940"/>
                  <a:gd name="connsiteX4" fmla="*/ 196427 w 277707"/>
                  <a:gd name="connsiteY4" fmla="*/ 13340 h 114940"/>
                  <a:gd name="connsiteX5" fmla="*/ 216747 w 277707"/>
                  <a:gd name="connsiteY5" fmla="*/ 33660 h 114940"/>
                  <a:gd name="connsiteX6" fmla="*/ 237067 w 277707"/>
                  <a:gd name="connsiteY6" fmla="*/ 47206 h 114940"/>
                  <a:gd name="connsiteX7" fmla="*/ 250613 w 277707"/>
                  <a:gd name="connsiteY7" fmla="*/ 67526 h 114940"/>
                  <a:gd name="connsiteX8" fmla="*/ 243840 w 277707"/>
                  <a:gd name="connsiteY8" fmla="*/ 40433 h 114940"/>
                  <a:gd name="connsiteX9" fmla="*/ 203200 w 277707"/>
                  <a:gd name="connsiteY9" fmla="*/ 20113 h 114940"/>
                  <a:gd name="connsiteX10" fmla="*/ 101600 w 277707"/>
                  <a:gd name="connsiteY10" fmla="*/ 26886 h 114940"/>
                  <a:gd name="connsiteX11" fmla="*/ 60960 w 277707"/>
                  <a:gd name="connsiteY11" fmla="*/ 53980 h 114940"/>
                  <a:gd name="connsiteX12" fmla="*/ 47413 w 277707"/>
                  <a:gd name="connsiteY12" fmla="*/ 74300 h 114940"/>
                  <a:gd name="connsiteX13" fmla="*/ 27093 w 277707"/>
                  <a:gd name="connsiteY13" fmla="*/ 87846 h 114940"/>
                  <a:gd name="connsiteX14" fmla="*/ 20320 w 277707"/>
                  <a:gd name="connsiteY14" fmla="*/ 108166 h 114940"/>
                  <a:gd name="connsiteX15" fmla="*/ 33867 w 277707"/>
                  <a:gd name="connsiteY15" fmla="*/ 87846 h 114940"/>
                  <a:gd name="connsiteX16" fmla="*/ 54187 w 277707"/>
                  <a:gd name="connsiteY16" fmla="*/ 81073 h 114940"/>
                  <a:gd name="connsiteX17" fmla="*/ 94827 w 277707"/>
                  <a:gd name="connsiteY17" fmla="*/ 60753 h 114940"/>
                  <a:gd name="connsiteX18" fmla="*/ 142240 w 277707"/>
                  <a:gd name="connsiteY18" fmla="*/ 40433 h 114940"/>
                  <a:gd name="connsiteX19" fmla="*/ 223520 w 277707"/>
                  <a:gd name="connsiteY19" fmla="*/ 60753 h 114940"/>
                  <a:gd name="connsiteX20" fmla="*/ 250613 w 277707"/>
                  <a:gd name="connsiteY20" fmla="*/ 94620 h 114940"/>
                  <a:gd name="connsiteX21" fmla="*/ 270933 w 277707"/>
                  <a:gd name="connsiteY21" fmla="*/ 108166 h 114940"/>
                  <a:gd name="connsiteX22" fmla="*/ 277707 w 277707"/>
                  <a:gd name="connsiteY22" fmla="*/ 114940 h 1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7707" h="114940">
                    <a:moveTo>
                      <a:pt x="0" y="81073"/>
                    </a:moveTo>
                    <a:cubicBezTo>
                      <a:pt x="11289" y="72042"/>
                      <a:pt x="21608" y="61642"/>
                      <a:pt x="33867" y="53980"/>
                    </a:cubicBezTo>
                    <a:cubicBezTo>
                      <a:pt x="39922" y="50196"/>
                      <a:pt x="48246" y="51167"/>
                      <a:pt x="54187" y="47206"/>
                    </a:cubicBezTo>
                    <a:cubicBezTo>
                      <a:pt x="104920" y="13383"/>
                      <a:pt x="46514" y="36217"/>
                      <a:pt x="94827" y="20113"/>
                    </a:cubicBezTo>
                    <a:cubicBezTo>
                      <a:pt x="132510" y="-5010"/>
                      <a:pt x="124593" y="-5816"/>
                      <a:pt x="196427" y="13340"/>
                    </a:cubicBezTo>
                    <a:cubicBezTo>
                      <a:pt x="205682" y="15808"/>
                      <a:pt x="209388" y="27528"/>
                      <a:pt x="216747" y="33660"/>
                    </a:cubicBezTo>
                    <a:cubicBezTo>
                      <a:pt x="223001" y="38871"/>
                      <a:pt x="230294" y="42691"/>
                      <a:pt x="237067" y="47206"/>
                    </a:cubicBezTo>
                    <a:cubicBezTo>
                      <a:pt x="241582" y="53979"/>
                      <a:pt x="244857" y="73282"/>
                      <a:pt x="250613" y="67526"/>
                    </a:cubicBezTo>
                    <a:cubicBezTo>
                      <a:pt x="257195" y="60944"/>
                      <a:pt x="249004" y="48179"/>
                      <a:pt x="243840" y="40433"/>
                    </a:cubicBezTo>
                    <a:cubicBezTo>
                      <a:pt x="236336" y="29178"/>
                      <a:pt x="214792" y="23977"/>
                      <a:pt x="203200" y="20113"/>
                    </a:cubicBezTo>
                    <a:cubicBezTo>
                      <a:pt x="169333" y="22371"/>
                      <a:pt x="134619" y="19024"/>
                      <a:pt x="101600" y="26886"/>
                    </a:cubicBezTo>
                    <a:cubicBezTo>
                      <a:pt x="85762" y="30657"/>
                      <a:pt x="60960" y="53980"/>
                      <a:pt x="60960" y="53980"/>
                    </a:cubicBezTo>
                    <a:cubicBezTo>
                      <a:pt x="56444" y="60753"/>
                      <a:pt x="53169" y="68544"/>
                      <a:pt x="47413" y="74300"/>
                    </a:cubicBezTo>
                    <a:cubicBezTo>
                      <a:pt x="41657" y="80056"/>
                      <a:pt x="32178" y="81489"/>
                      <a:pt x="27093" y="87846"/>
                    </a:cubicBezTo>
                    <a:cubicBezTo>
                      <a:pt x="22633" y="93421"/>
                      <a:pt x="13180" y="108166"/>
                      <a:pt x="20320" y="108166"/>
                    </a:cubicBezTo>
                    <a:cubicBezTo>
                      <a:pt x="28461" y="108166"/>
                      <a:pt x="27510" y="92931"/>
                      <a:pt x="33867" y="87846"/>
                    </a:cubicBezTo>
                    <a:cubicBezTo>
                      <a:pt x="39442" y="83386"/>
                      <a:pt x="47414" y="83331"/>
                      <a:pt x="54187" y="81073"/>
                    </a:cubicBezTo>
                    <a:cubicBezTo>
                      <a:pt x="93239" y="55038"/>
                      <a:pt x="55565" y="77580"/>
                      <a:pt x="94827" y="60753"/>
                    </a:cubicBezTo>
                    <a:cubicBezTo>
                      <a:pt x="153415" y="35644"/>
                      <a:pt x="94586" y="56317"/>
                      <a:pt x="142240" y="40433"/>
                    </a:cubicBezTo>
                    <a:cubicBezTo>
                      <a:pt x="163651" y="43492"/>
                      <a:pt x="203800" y="45415"/>
                      <a:pt x="223520" y="60753"/>
                    </a:cubicBezTo>
                    <a:cubicBezTo>
                      <a:pt x="234931" y="69629"/>
                      <a:pt x="240390" y="84397"/>
                      <a:pt x="250613" y="94620"/>
                    </a:cubicBezTo>
                    <a:cubicBezTo>
                      <a:pt x="256369" y="100376"/>
                      <a:pt x="264421" y="103282"/>
                      <a:pt x="270933" y="108166"/>
                    </a:cubicBezTo>
                    <a:cubicBezTo>
                      <a:pt x="273488" y="110082"/>
                      <a:pt x="275449" y="112682"/>
                      <a:pt x="277707" y="11494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p:sp>
          <p:nvSpPr>
            <p:cNvPr id="25" name="chenying0907 157"/>
            <p:cNvSpPr/>
            <p:nvPr/>
          </p:nvSpPr>
          <p:spPr>
            <a:xfrm flipH="1" flipV="1">
              <a:off x="3120861" y="5162709"/>
              <a:ext cx="655381" cy="570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0" y="4183"/>
                    <a:pt x="4232" y="7514"/>
                    <a:pt x="7805" y="11081"/>
                  </a:cubicBezTo>
                  <a:cubicBezTo>
                    <a:pt x="11642" y="14913"/>
                    <a:pt x="15287" y="17432"/>
                    <a:pt x="21600" y="18609"/>
                  </a:cubicBezTo>
                  <a:cubicBezTo>
                    <a:pt x="20806" y="17217"/>
                    <a:pt x="18519" y="14666"/>
                    <a:pt x="17621" y="13430"/>
                  </a:cubicBezTo>
                  <a:cubicBezTo>
                    <a:pt x="18690" y="15188"/>
                    <a:pt x="20252" y="16950"/>
                    <a:pt x="21600" y="18609"/>
                  </a:cubicBezTo>
                  <a:cubicBezTo>
                    <a:pt x="18908" y="20835"/>
                    <a:pt x="16606" y="21600"/>
                    <a:pt x="13527"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26" name="chenying0907 148"/>
            <p:cNvSpPr/>
            <p:nvPr/>
          </p:nvSpPr>
          <p:spPr>
            <a:xfrm rot="523491">
              <a:off x="3813976" y="5455945"/>
              <a:ext cx="1540613" cy="650812"/>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400" dirty="0">
                  <a:ea typeface="华文细黑" panose="02010600040101010101" pitchFamily="2" charset="-122"/>
                  <a:cs typeface="萝莉体 第二版" panose="02000500000000000000" pitchFamily="2" charset="-122"/>
                </a:rPr>
                <a:t>超郁闷</a:t>
              </a:r>
              <a:endParaRPr sz="2400" dirty="0">
                <a:ea typeface="华文细黑" panose="02010600040101010101" pitchFamily="2" charset="-122"/>
                <a:cs typeface="萝莉体 第二版" panose="02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3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style.rotation</p:attrName>
                                        </p:attrNameLst>
                                      </p:cBhvr>
                                      <p:tavLst>
                                        <p:tav tm="0">
                                          <p:val>
                                            <p:fltVal val="90"/>
                                          </p:val>
                                        </p:tav>
                                        <p:tav tm="100000">
                                          <p:val>
                                            <p:fltVal val="0"/>
                                          </p:val>
                                        </p:tav>
                                      </p:tavLst>
                                    </p:anim>
                                    <p:animEffect transition="in" filter="fade">
                                      <p:cBhvr>
                                        <p:cTn id="20" dur="1000"/>
                                        <p:tgtEl>
                                          <p:spTgt spid="11"/>
                                        </p:tgtEl>
                                      </p:cBhvr>
                                    </p:animEffect>
                                  </p:childTnLst>
                                </p:cTn>
                              </p:par>
                              <p:par>
                                <p:cTn id="21" presetID="3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90"/>
                                          </p:val>
                                        </p:tav>
                                        <p:tav tm="100000">
                                          <p:val>
                                            <p:fltVal val="0"/>
                                          </p:val>
                                        </p:tav>
                                      </p:tavLst>
                                    </p:anim>
                                    <p:animEffect transition="in" filter="fade">
                                      <p:cBhvr>
                                        <p:cTn id="2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10296935" y="702513"/>
            <a:ext cx="1107996" cy="369332"/>
          </a:xfrm>
          <a:prstGeom prst="rect">
            <a:avLst/>
          </a:prstGeom>
        </p:spPr>
        <p:txBody>
          <a:bodyPr wrap="none">
            <a:spAutoFit/>
          </a:bodyPr>
          <a:lstStyle/>
          <a:p>
            <a:r>
              <a:rPr lang="zh-CN" altLang="en-US" b="1" dirty="0"/>
              <a:t>黑盒测试</a:t>
            </a:r>
            <a:endParaRPr lang="zh-CN" altLang="en-US" b="1" dirty="0">
              <a:solidFill>
                <a:srgbClr val="C00000"/>
              </a:solidFill>
            </a:endParaRPr>
          </a:p>
        </p:txBody>
      </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365760" y="610870"/>
            <a:ext cx="4662170" cy="1435100"/>
          </a:xfrm>
          <a:prstGeom prst="rect">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4"/>
          <p:cNvSpPr txBox="1"/>
          <p:nvPr/>
        </p:nvSpPr>
        <p:spPr>
          <a:xfrm>
            <a:off x="552221" y="1259039"/>
            <a:ext cx="4177599" cy="460704"/>
          </a:xfrm>
          <a:prstGeom prst="rect">
            <a:avLst/>
          </a:prstGeom>
          <a:noFill/>
        </p:spPr>
        <p:txBody>
          <a:bodyPr wrap="square" rtlCol="0">
            <a:spAutoFit/>
          </a:bodyPr>
          <a:lstStyle/>
          <a:p>
            <a:pPr>
              <a:lnSpc>
                <a:spcPct val="150000"/>
              </a:lnSpc>
            </a:pPr>
            <a:r>
              <a:rPr lang="zh-CN" spc="300" dirty="0">
                <a:solidFill>
                  <a:schemeClr val="bg1"/>
                </a:solidFill>
                <a:latin typeface="微软雅黑 Light" panose="020B0502040204020203" pitchFamily="34" charset="-122"/>
                <a:ea typeface="微软雅黑 Light" panose="020B0502040204020203" pitchFamily="34" charset="-122"/>
                <a:cs typeface="Open Sans" pitchFamily="34" charset="0"/>
              </a:rPr>
              <a:t>显示指定年份的劳模演员</a:t>
            </a:r>
            <a:endParaRPr lang="zh-CN" spc="3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12" name="文本框 11"/>
          <p:cNvSpPr txBox="1"/>
          <p:nvPr/>
        </p:nvSpPr>
        <p:spPr>
          <a:xfrm>
            <a:off x="552673" y="841013"/>
            <a:ext cx="3433953" cy="461665"/>
          </a:xfrm>
          <a:prstGeom prst="rect">
            <a:avLst/>
          </a:prstGeom>
          <a:noFill/>
        </p:spPr>
        <p:txBody>
          <a:bodyPr wrap="none" rtlCol="0">
            <a:spAutoFit/>
          </a:bodyPr>
          <a:lstStyle/>
          <a:p>
            <a:pPr algn="l"/>
            <a:r>
              <a:rPr lang="zh-CN" altLang="en-US" sz="2400" b="1" dirty="0">
                <a:solidFill>
                  <a:schemeClr val="bg1"/>
                </a:solidFill>
                <a:sym typeface="+mn-ea"/>
              </a:rPr>
              <a:t>黑盒测试：可视化功能</a:t>
            </a:r>
            <a:r>
              <a:rPr lang="en-US" altLang="zh-CN" sz="2400" b="1" dirty="0">
                <a:solidFill>
                  <a:schemeClr val="bg1"/>
                </a:solidFill>
                <a:sym typeface="+mn-ea"/>
              </a:rPr>
              <a:t>4</a:t>
            </a:r>
            <a:endParaRPr lang="zh-CN" altLang="en-US" sz="2400" b="1" dirty="0">
              <a:solidFill>
                <a:schemeClr val="bg1"/>
              </a:solidFill>
            </a:endParaRPr>
          </a:p>
        </p:txBody>
      </p:sp>
      <p:sp>
        <p:nvSpPr>
          <p:cNvPr id="17" name="TextBox 14"/>
          <p:cNvSpPr txBox="1"/>
          <p:nvPr/>
        </p:nvSpPr>
        <p:spPr>
          <a:xfrm>
            <a:off x="2099310" y="4510405"/>
            <a:ext cx="1331600" cy="460704"/>
          </a:xfrm>
          <a:prstGeom prst="rect">
            <a:avLst/>
          </a:prstGeom>
          <a:noFill/>
        </p:spPr>
        <p:txBody>
          <a:bodyPr wrap="square" rtlCol="0">
            <a:spAutoFit/>
          </a:bodyPr>
          <a:lstStyle/>
          <a:p>
            <a:pPr>
              <a:lnSpc>
                <a:spcPct val="150000"/>
              </a:lnSpc>
            </a:pPr>
            <a:r>
              <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rPr>
              <a:t>测试参数</a:t>
            </a:r>
            <a:endPar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endParaRPr>
          </a:p>
        </p:txBody>
      </p:sp>
      <p:sp>
        <p:nvSpPr>
          <p:cNvPr id="18" name="TextBox 14"/>
          <p:cNvSpPr txBox="1"/>
          <p:nvPr/>
        </p:nvSpPr>
        <p:spPr>
          <a:xfrm>
            <a:off x="7887970" y="6252210"/>
            <a:ext cx="1375588" cy="460704"/>
          </a:xfrm>
          <a:prstGeom prst="rect">
            <a:avLst/>
          </a:prstGeom>
          <a:noFill/>
        </p:spPr>
        <p:txBody>
          <a:bodyPr wrap="square" rtlCol="0">
            <a:spAutoFit/>
          </a:bodyPr>
          <a:lstStyle/>
          <a:p>
            <a:pPr>
              <a:lnSpc>
                <a:spcPct val="150000"/>
              </a:lnSpc>
            </a:pPr>
            <a:r>
              <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rPr>
              <a:t>测试结果</a:t>
            </a:r>
            <a:endParaRPr lang="zh-CN" altLang="en-US" spc="300" dirty="0">
              <a:solidFill>
                <a:schemeClr val="tx1"/>
              </a:solidFill>
              <a:latin typeface="微软雅黑 Light" panose="020B0502040204020203" pitchFamily="34" charset="-122"/>
              <a:ea typeface="微软雅黑 Light" panose="020B0502040204020203" pitchFamily="34" charset="-122"/>
              <a:cs typeface="Open Sans" pitchFamily="34" charset="0"/>
            </a:endParaRPr>
          </a:p>
        </p:txBody>
      </p:sp>
      <p:pic>
        <p:nvPicPr>
          <p:cNvPr id="8" name="图片 7" descr="可视化4参数"/>
          <p:cNvPicPr>
            <a:picLocks noChangeAspect="1"/>
          </p:cNvPicPr>
          <p:nvPr/>
        </p:nvPicPr>
        <p:blipFill>
          <a:blip r:embed="rId1"/>
          <a:stretch>
            <a:fillRect/>
          </a:stretch>
        </p:blipFill>
        <p:spPr>
          <a:xfrm>
            <a:off x="1425575" y="3205480"/>
            <a:ext cx="2542540" cy="1304925"/>
          </a:xfrm>
          <a:prstGeom prst="rect">
            <a:avLst/>
          </a:prstGeom>
        </p:spPr>
      </p:pic>
      <p:pic>
        <p:nvPicPr>
          <p:cNvPr id="9" name="图片 8" descr="可视化4结果"/>
          <p:cNvPicPr>
            <a:picLocks noChangeAspect="1"/>
          </p:cNvPicPr>
          <p:nvPr/>
        </p:nvPicPr>
        <p:blipFill>
          <a:blip r:embed="rId2"/>
          <a:stretch>
            <a:fillRect/>
          </a:stretch>
        </p:blipFill>
        <p:spPr>
          <a:xfrm>
            <a:off x="5207635" y="1479550"/>
            <a:ext cx="6328410" cy="4756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2" grpId="0"/>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49765" y="4137263"/>
            <a:ext cx="1619354" cy="646331"/>
          </a:xfrm>
          <a:prstGeom prst="rect">
            <a:avLst/>
          </a:prstGeom>
          <a:noFill/>
        </p:spPr>
        <p:txBody>
          <a:bodyPr wrap="none" rtlCol="0">
            <a:spAutoFit/>
          </a:bodyPr>
          <a:lstStyle/>
          <a:p>
            <a:r>
              <a:rPr lang="en-US" altLang="zh-CN" sz="3600" spc="300" dirty="0">
                <a:solidFill>
                  <a:schemeClr val="tx1">
                    <a:lumMod val="85000"/>
                    <a:lumOff val="15000"/>
                  </a:schemeClr>
                </a:solidFill>
                <a:latin typeface="造字工房尚雅体演示版常规体" pitchFamily="50" charset="-122"/>
                <a:ea typeface="造字工房尚雅体演示版常规体" pitchFamily="50" charset="-122"/>
              </a:rPr>
              <a:t>PART</a:t>
            </a:r>
            <a:endParaRPr lang="en-US" altLang="zh-CN" sz="3600" spc="300" dirty="0">
              <a:solidFill>
                <a:schemeClr val="tx1">
                  <a:lumMod val="85000"/>
                  <a:lumOff val="15000"/>
                </a:schemeClr>
              </a:solidFill>
              <a:latin typeface="造字工房尚雅体演示版常规体" pitchFamily="50" charset="-122"/>
              <a:ea typeface="造字工房尚雅体演示版常规体" pitchFamily="50" charset="-122"/>
            </a:endParaRPr>
          </a:p>
        </p:txBody>
      </p:sp>
      <p:sp>
        <p:nvSpPr>
          <p:cNvPr id="12" name="等腰三角形 11"/>
          <p:cNvSpPr/>
          <p:nvPr/>
        </p:nvSpPr>
        <p:spPr>
          <a:xfrm rot="512239">
            <a:off x="3477837" y="3538931"/>
            <a:ext cx="314715" cy="2713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20371609">
            <a:off x="3995378" y="3751964"/>
            <a:ext cx="157357" cy="13565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20371609">
            <a:off x="3124426" y="3774407"/>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3761573">
            <a:off x="2621230" y="3463058"/>
            <a:ext cx="588992" cy="40397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20371609">
            <a:off x="3987995" y="3447181"/>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2958273" y="2074407"/>
            <a:ext cx="944489" cy="1569660"/>
          </a:xfrm>
          <a:prstGeom prst="rect">
            <a:avLst/>
          </a:prstGeom>
          <a:noFill/>
        </p:spPr>
        <p:txBody>
          <a:bodyPr wrap="none" rtlCol="0">
            <a:spAutoFit/>
          </a:bodyPr>
          <a:lstStyle/>
          <a:p>
            <a:r>
              <a:rPr lang="en-US" altLang="zh-CN" sz="9600" b="1" dirty="0">
                <a:solidFill>
                  <a:schemeClr val="tx1">
                    <a:lumMod val="85000"/>
                    <a:lumOff val="15000"/>
                  </a:schemeClr>
                </a:solidFill>
                <a:latin typeface="造字工房尚雅体演示版常规体" pitchFamily="50" charset="-122"/>
                <a:ea typeface="造字工房尚雅体演示版常规体" pitchFamily="50" charset="-122"/>
              </a:rPr>
              <a:t>5</a:t>
            </a:r>
            <a:endParaRPr lang="zh-CN" altLang="en-US" sz="9600" b="1" dirty="0">
              <a:solidFill>
                <a:schemeClr val="tx1">
                  <a:lumMod val="85000"/>
                  <a:lumOff val="15000"/>
                </a:schemeClr>
              </a:solidFill>
              <a:latin typeface="造字工房尚雅体演示版常规体" pitchFamily="50" charset="-122"/>
              <a:ea typeface="造字工房尚雅体演示版常规体" pitchFamily="50" charset="-122"/>
            </a:endParaRPr>
          </a:p>
        </p:txBody>
      </p:sp>
      <p:sp>
        <p:nvSpPr>
          <p:cNvPr id="28" name="TextBox 27"/>
          <p:cNvSpPr txBox="1"/>
          <p:nvPr/>
        </p:nvSpPr>
        <p:spPr>
          <a:xfrm>
            <a:off x="5452388" y="2965038"/>
            <a:ext cx="5035353" cy="646331"/>
          </a:xfrm>
          <a:prstGeom prst="rect">
            <a:avLst/>
          </a:prstGeom>
          <a:noFill/>
        </p:spPr>
        <p:txBody>
          <a:bodyPr wrap="none" rtlCol="0">
            <a:spAutoFit/>
          </a:bodyPr>
          <a:lstStyle/>
          <a:p>
            <a:r>
              <a:rPr lang="zh-CN" altLang="en-US" sz="3600" spc="300" dirty="0">
                <a:latin typeface="+mn-ea"/>
              </a:rPr>
              <a:t>产品缺陷 和 未来方向</a:t>
            </a:r>
            <a:endParaRPr lang="zh-CN" altLang="en-US" sz="3600" spc="300" dirty="0">
              <a:latin typeface="+mn-ea"/>
            </a:endParaRPr>
          </a:p>
        </p:txBody>
      </p:sp>
      <p:cxnSp>
        <p:nvCxnSpPr>
          <p:cNvPr id="33" name="直接连接符 32"/>
          <p:cNvCxnSpPr/>
          <p:nvPr/>
        </p:nvCxnSpPr>
        <p:spPr>
          <a:xfrm flipH="1">
            <a:off x="6067126" y="2638182"/>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082926" y="3247397"/>
            <a:ext cx="654557" cy="5343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8803430" y="2638182"/>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744019" y="3685485"/>
            <a:ext cx="654557" cy="53433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ppt_w</p:attrName>
                                        </p:attrNameLst>
                                      </p:cBhvr>
                                      <p:tavLst>
                                        <p:tav tm="0">
                                          <p:val>
                                            <p:fltVal val="0"/>
                                          </p:val>
                                        </p:tav>
                                        <p:tav tm="100000">
                                          <p:val>
                                            <p:strVal val="#ppt_w"/>
                                          </p:val>
                                        </p:tav>
                                      </p:tavLst>
                                    </p:anim>
                                    <p:anim calcmode="lin" valueType="num">
                                      <p:cBhvr>
                                        <p:cTn id="13" dur="1000" fill="hold"/>
                                        <p:tgtEl>
                                          <p:spTgt spid="15"/>
                                        </p:tgtEl>
                                        <p:attrNameLst>
                                          <p:attrName>ppt_h</p:attrName>
                                        </p:attrNameLst>
                                      </p:cBhvr>
                                      <p:tavLst>
                                        <p:tav tm="0">
                                          <p:val>
                                            <p:fltVal val="0"/>
                                          </p:val>
                                        </p:tav>
                                        <p:tav tm="100000">
                                          <p:val>
                                            <p:strVal val="#ppt_h"/>
                                          </p:val>
                                        </p:tav>
                                      </p:tavLst>
                                    </p:anim>
                                    <p:anim calcmode="lin" valueType="num">
                                      <p:cBhvr>
                                        <p:cTn id="14" dur="1000" fill="hold"/>
                                        <p:tgtEl>
                                          <p:spTgt spid="15"/>
                                        </p:tgtEl>
                                        <p:attrNameLst>
                                          <p:attrName>style.rotation</p:attrName>
                                        </p:attrNameLst>
                                      </p:cBhvr>
                                      <p:tavLst>
                                        <p:tav tm="0">
                                          <p:val>
                                            <p:fltVal val="90"/>
                                          </p:val>
                                        </p:tav>
                                        <p:tav tm="100000">
                                          <p:val>
                                            <p:fltVal val="0"/>
                                          </p:val>
                                        </p:tav>
                                      </p:tavLst>
                                    </p:anim>
                                    <p:animEffect transition="in" filter="fade">
                                      <p:cBhvr>
                                        <p:cTn id="15" dur="1000"/>
                                        <p:tgtEl>
                                          <p:spTgt spid="15"/>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1000" fill="hold"/>
                                        <p:tgtEl>
                                          <p:spTgt spid="16"/>
                                        </p:tgtEl>
                                        <p:attrNameLst>
                                          <p:attrName>ppt_w</p:attrName>
                                        </p:attrNameLst>
                                      </p:cBhvr>
                                      <p:tavLst>
                                        <p:tav tm="0">
                                          <p:val>
                                            <p:fltVal val="0"/>
                                          </p:val>
                                        </p:tav>
                                        <p:tav tm="100000">
                                          <p:val>
                                            <p:strVal val="#ppt_w"/>
                                          </p:val>
                                        </p:tav>
                                      </p:tavLst>
                                    </p:anim>
                                    <p:anim calcmode="lin" valueType="num">
                                      <p:cBhvr>
                                        <p:cTn id="31" dur="1000" fill="hold"/>
                                        <p:tgtEl>
                                          <p:spTgt spid="16"/>
                                        </p:tgtEl>
                                        <p:attrNameLst>
                                          <p:attrName>ppt_h</p:attrName>
                                        </p:attrNameLst>
                                      </p:cBhvr>
                                      <p:tavLst>
                                        <p:tav tm="0">
                                          <p:val>
                                            <p:fltVal val="0"/>
                                          </p:val>
                                        </p:tav>
                                        <p:tav tm="100000">
                                          <p:val>
                                            <p:strVal val="#ppt_h"/>
                                          </p:val>
                                        </p:tav>
                                      </p:tavLst>
                                    </p:anim>
                                    <p:anim calcmode="lin" valueType="num">
                                      <p:cBhvr>
                                        <p:cTn id="32" dur="1000" fill="hold"/>
                                        <p:tgtEl>
                                          <p:spTgt spid="16"/>
                                        </p:tgtEl>
                                        <p:attrNameLst>
                                          <p:attrName>style.rotation</p:attrName>
                                        </p:attrNameLst>
                                      </p:cBhvr>
                                      <p:tavLst>
                                        <p:tav tm="0">
                                          <p:val>
                                            <p:fltVal val="90"/>
                                          </p:val>
                                        </p:tav>
                                        <p:tav tm="100000">
                                          <p:val>
                                            <p:fltVal val="0"/>
                                          </p:val>
                                        </p:tav>
                                      </p:tavLst>
                                    </p:anim>
                                    <p:animEffect transition="in" filter="fade">
                                      <p:cBhvr>
                                        <p:cTn id="33" dur="1000"/>
                                        <p:tgtEl>
                                          <p:spTgt spid="16"/>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fltVal val="0"/>
                                          </p:val>
                                        </p:tav>
                                        <p:tav tm="100000">
                                          <p:val>
                                            <p:strVal val="#ppt_w"/>
                                          </p:val>
                                        </p:tav>
                                      </p:tavLst>
                                    </p:anim>
                                    <p:anim calcmode="lin" valueType="num">
                                      <p:cBhvr>
                                        <p:cTn id="37" dur="1000" fill="hold"/>
                                        <p:tgtEl>
                                          <p:spTgt spid="13"/>
                                        </p:tgtEl>
                                        <p:attrNameLst>
                                          <p:attrName>ppt_h</p:attrName>
                                        </p:attrNameLst>
                                      </p:cBhvr>
                                      <p:tavLst>
                                        <p:tav tm="0">
                                          <p:val>
                                            <p:fltVal val="0"/>
                                          </p:val>
                                        </p:tav>
                                        <p:tav tm="100000">
                                          <p:val>
                                            <p:strVal val="#ppt_h"/>
                                          </p:val>
                                        </p:tav>
                                      </p:tavLst>
                                    </p:anim>
                                    <p:anim calcmode="lin" valueType="num">
                                      <p:cBhvr>
                                        <p:cTn id="38" dur="1000" fill="hold"/>
                                        <p:tgtEl>
                                          <p:spTgt spid="13"/>
                                        </p:tgtEl>
                                        <p:attrNameLst>
                                          <p:attrName>style.rotation</p:attrName>
                                        </p:attrNameLst>
                                      </p:cBhvr>
                                      <p:tavLst>
                                        <p:tav tm="0">
                                          <p:val>
                                            <p:fltVal val="90"/>
                                          </p:val>
                                        </p:tav>
                                        <p:tav tm="100000">
                                          <p:val>
                                            <p:fltVal val="0"/>
                                          </p:val>
                                        </p:tav>
                                      </p:tavLst>
                                    </p:anim>
                                    <p:animEffect transition="in" filter="fade">
                                      <p:cBhvr>
                                        <p:cTn id="39" dur="1000"/>
                                        <p:tgtEl>
                                          <p:spTgt spid="13"/>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53" presetClass="entr" presetSubtype="52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Effect transition="in" filter="fade">
                                      <p:cBhvr>
                                        <p:cTn id="50" dur="500"/>
                                        <p:tgtEl>
                                          <p:spTgt spid="28"/>
                                        </p:tgtEl>
                                      </p:cBhvr>
                                    </p:animEffect>
                                    <p:anim calcmode="lin" valueType="num">
                                      <p:cBhvr>
                                        <p:cTn id="51" dur="500" fill="hold"/>
                                        <p:tgtEl>
                                          <p:spTgt spid="28"/>
                                        </p:tgtEl>
                                        <p:attrNameLst>
                                          <p:attrName>ppt_x</p:attrName>
                                        </p:attrNameLst>
                                      </p:cBhvr>
                                      <p:tavLst>
                                        <p:tav tm="0">
                                          <p:val>
                                            <p:fltVal val="0.5"/>
                                          </p:val>
                                        </p:tav>
                                        <p:tav tm="100000">
                                          <p:val>
                                            <p:strVal val="#ppt_x"/>
                                          </p:val>
                                        </p:tav>
                                      </p:tavLst>
                                    </p:anim>
                                    <p:anim calcmode="lin" valueType="num">
                                      <p:cBhvr>
                                        <p:cTn id="52" dur="500" fill="hold"/>
                                        <p:tgtEl>
                                          <p:spTgt spid="28"/>
                                        </p:tgtEl>
                                        <p:attrNameLst>
                                          <p:attrName>ppt_y</p:attrName>
                                        </p:attrNameLst>
                                      </p:cBhvr>
                                      <p:tavLst>
                                        <p:tav tm="0">
                                          <p:val>
                                            <p:fltVal val="0.5"/>
                                          </p:val>
                                        </p:tav>
                                        <p:tav tm="100000">
                                          <p:val>
                                            <p:strVal val="#ppt_y"/>
                                          </p:val>
                                        </p:tav>
                                      </p:tavLst>
                                    </p:anim>
                                  </p:childTnLst>
                                </p:cTn>
                              </p:par>
                              <p:par>
                                <p:cTn id="53" presetID="3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1000" fill="hold"/>
                                        <p:tgtEl>
                                          <p:spTgt spid="37"/>
                                        </p:tgtEl>
                                        <p:attrNameLst>
                                          <p:attrName>ppt_w</p:attrName>
                                        </p:attrNameLst>
                                      </p:cBhvr>
                                      <p:tavLst>
                                        <p:tav tm="0">
                                          <p:val>
                                            <p:fltVal val="0"/>
                                          </p:val>
                                        </p:tav>
                                        <p:tav tm="100000">
                                          <p:val>
                                            <p:strVal val="#ppt_w"/>
                                          </p:val>
                                        </p:tav>
                                      </p:tavLst>
                                    </p:anim>
                                    <p:anim calcmode="lin" valueType="num">
                                      <p:cBhvr>
                                        <p:cTn id="62" dur="1000" fill="hold"/>
                                        <p:tgtEl>
                                          <p:spTgt spid="37"/>
                                        </p:tgtEl>
                                        <p:attrNameLst>
                                          <p:attrName>ppt_h</p:attrName>
                                        </p:attrNameLst>
                                      </p:cBhvr>
                                      <p:tavLst>
                                        <p:tav tm="0">
                                          <p:val>
                                            <p:fltVal val="0"/>
                                          </p:val>
                                        </p:tav>
                                        <p:tav tm="100000">
                                          <p:val>
                                            <p:strVal val="#ppt_h"/>
                                          </p:val>
                                        </p:tav>
                                      </p:tavLst>
                                    </p:anim>
                                    <p:anim calcmode="lin" valueType="num">
                                      <p:cBhvr>
                                        <p:cTn id="63" dur="1000" fill="hold"/>
                                        <p:tgtEl>
                                          <p:spTgt spid="37"/>
                                        </p:tgtEl>
                                        <p:attrNameLst>
                                          <p:attrName>style.rotation</p:attrName>
                                        </p:attrNameLst>
                                      </p:cBhvr>
                                      <p:tavLst>
                                        <p:tav tm="0">
                                          <p:val>
                                            <p:fltVal val="90"/>
                                          </p:val>
                                        </p:tav>
                                        <p:tav tm="100000">
                                          <p:val>
                                            <p:fltVal val="0"/>
                                          </p:val>
                                        </p:tav>
                                      </p:tavLst>
                                    </p:anim>
                                    <p:animEffect transition="in" filter="fade">
                                      <p:cBhvr>
                                        <p:cTn id="64" dur="1000"/>
                                        <p:tgtEl>
                                          <p:spTgt spid="37"/>
                                        </p:tgtEl>
                                      </p:cBhvr>
                                    </p:animEffect>
                                  </p:childTnLst>
                                </p:cTn>
                              </p:par>
                              <p:par>
                                <p:cTn id="65" presetID="3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1000" fill="hold"/>
                                        <p:tgtEl>
                                          <p:spTgt spid="36"/>
                                        </p:tgtEl>
                                        <p:attrNameLst>
                                          <p:attrName>ppt_w</p:attrName>
                                        </p:attrNameLst>
                                      </p:cBhvr>
                                      <p:tavLst>
                                        <p:tav tm="0">
                                          <p:val>
                                            <p:fltVal val="0"/>
                                          </p:val>
                                        </p:tav>
                                        <p:tav tm="100000">
                                          <p:val>
                                            <p:strVal val="#ppt_w"/>
                                          </p:val>
                                        </p:tav>
                                      </p:tavLst>
                                    </p:anim>
                                    <p:anim calcmode="lin" valueType="num">
                                      <p:cBhvr>
                                        <p:cTn id="68" dur="1000" fill="hold"/>
                                        <p:tgtEl>
                                          <p:spTgt spid="36"/>
                                        </p:tgtEl>
                                        <p:attrNameLst>
                                          <p:attrName>ppt_h</p:attrName>
                                        </p:attrNameLst>
                                      </p:cBhvr>
                                      <p:tavLst>
                                        <p:tav tm="0">
                                          <p:val>
                                            <p:fltVal val="0"/>
                                          </p:val>
                                        </p:tav>
                                        <p:tav tm="100000">
                                          <p:val>
                                            <p:strVal val="#ppt_h"/>
                                          </p:val>
                                        </p:tav>
                                      </p:tavLst>
                                    </p:anim>
                                    <p:anim calcmode="lin" valueType="num">
                                      <p:cBhvr>
                                        <p:cTn id="69" dur="1000" fill="hold"/>
                                        <p:tgtEl>
                                          <p:spTgt spid="36"/>
                                        </p:tgtEl>
                                        <p:attrNameLst>
                                          <p:attrName>style.rotation</p:attrName>
                                        </p:attrNameLst>
                                      </p:cBhvr>
                                      <p:tavLst>
                                        <p:tav tm="0">
                                          <p:val>
                                            <p:fltVal val="90"/>
                                          </p:val>
                                        </p:tav>
                                        <p:tav tm="100000">
                                          <p:val>
                                            <p:fltVal val="0"/>
                                          </p:val>
                                        </p:tav>
                                      </p:tavLst>
                                    </p:anim>
                                    <p:animEffect transition="in" filter="fade">
                                      <p:cBhvr>
                                        <p:cTn id="70" dur="1000"/>
                                        <p:tgtEl>
                                          <p:spTgt spid="36"/>
                                        </p:tgtEl>
                                      </p:cBhvr>
                                    </p:animEffect>
                                  </p:childTnLst>
                                </p:cTn>
                              </p:par>
                              <p:par>
                                <p:cTn id="71" presetID="3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1000" fill="hold"/>
                                        <p:tgtEl>
                                          <p:spTgt spid="34"/>
                                        </p:tgtEl>
                                        <p:attrNameLst>
                                          <p:attrName>ppt_w</p:attrName>
                                        </p:attrNameLst>
                                      </p:cBhvr>
                                      <p:tavLst>
                                        <p:tav tm="0">
                                          <p:val>
                                            <p:fltVal val="0"/>
                                          </p:val>
                                        </p:tav>
                                        <p:tav tm="100000">
                                          <p:val>
                                            <p:strVal val="#ppt_w"/>
                                          </p:val>
                                        </p:tav>
                                      </p:tavLst>
                                    </p:anim>
                                    <p:anim calcmode="lin" valueType="num">
                                      <p:cBhvr>
                                        <p:cTn id="74" dur="1000" fill="hold"/>
                                        <p:tgtEl>
                                          <p:spTgt spid="34"/>
                                        </p:tgtEl>
                                        <p:attrNameLst>
                                          <p:attrName>ppt_h</p:attrName>
                                        </p:attrNameLst>
                                      </p:cBhvr>
                                      <p:tavLst>
                                        <p:tav tm="0">
                                          <p:val>
                                            <p:fltVal val="0"/>
                                          </p:val>
                                        </p:tav>
                                        <p:tav tm="100000">
                                          <p:val>
                                            <p:strVal val="#ppt_h"/>
                                          </p:val>
                                        </p:tav>
                                      </p:tavLst>
                                    </p:anim>
                                    <p:anim calcmode="lin" valueType="num">
                                      <p:cBhvr>
                                        <p:cTn id="75" dur="1000" fill="hold"/>
                                        <p:tgtEl>
                                          <p:spTgt spid="34"/>
                                        </p:tgtEl>
                                        <p:attrNameLst>
                                          <p:attrName>style.rotation</p:attrName>
                                        </p:attrNameLst>
                                      </p:cBhvr>
                                      <p:tavLst>
                                        <p:tav tm="0">
                                          <p:val>
                                            <p:fltVal val="90"/>
                                          </p:val>
                                        </p:tav>
                                        <p:tav tm="100000">
                                          <p:val>
                                            <p:fltVal val="0"/>
                                          </p:val>
                                        </p:tav>
                                      </p:tavLst>
                                    </p:anim>
                                    <p:animEffect transition="in" filter="fade">
                                      <p:cBhvr>
                                        <p:cTn id="76"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4" grpId="0" animBg="1"/>
      <p:bldP spid="15" grpId="0" animBg="1"/>
      <p:bldP spid="16" grpId="0" animBg="1"/>
      <p:bldP spid="1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9185977" y="687160"/>
            <a:ext cx="2262158" cy="369332"/>
          </a:xfrm>
          <a:prstGeom prst="rect">
            <a:avLst/>
          </a:prstGeom>
        </p:spPr>
        <p:txBody>
          <a:bodyPr wrap="none">
            <a:spAutoFit/>
          </a:bodyPr>
          <a:lstStyle/>
          <a:p>
            <a:r>
              <a:rPr lang="zh-CN" altLang="en-US" b="1" dirty="0"/>
              <a:t>产品缺陷和未来方向</a:t>
            </a:r>
            <a:endParaRPr lang="zh-CN" altLang="en-US" b="1" dirty="0">
              <a:solidFill>
                <a:srgbClr val="C00000"/>
              </a:solidFill>
            </a:endParaRPr>
          </a:p>
        </p:txBody>
      </p:sp>
      <p:sp>
        <p:nvSpPr>
          <p:cNvPr id="6" name="左中括号 5"/>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5159102" y="2392184"/>
            <a:ext cx="5357268" cy="2837514"/>
          </a:xfrm>
          <a:prstGeom prst="rect">
            <a:avLst/>
          </a:prstGeom>
          <a:solidFill>
            <a:srgbClr val="C00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4"/>
          <p:cNvSpPr txBox="1"/>
          <p:nvPr/>
        </p:nvSpPr>
        <p:spPr>
          <a:xfrm>
            <a:off x="6023381" y="3355174"/>
            <a:ext cx="4177599" cy="1703030"/>
          </a:xfrm>
          <a:prstGeom prst="rect">
            <a:avLst/>
          </a:prstGeom>
          <a:noFill/>
        </p:spPr>
        <p:txBody>
          <a:bodyPr wrap="square" rtlCol="0">
            <a:spAutoFit/>
          </a:bodyPr>
          <a:lstStyle/>
          <a:p>
            <a:pPr marL="342900" indent="-342900">
              <a:lnSpc>
                <a:spcPct val="150000"/>
              </a:lnSpc>
              <a:buAutoNum type="arabicPeriod"/>
            </a:pPr>
            <a:r>
              <a:rPr lang="zh-CN" altLang="en-US" dirty="0">
                <a:solidFill>
                  <a:schemeClr val="bg1"/>
                </a:solidFill>
              </a:rPr>
              <a:t>网站整体外观设计上比较单调；</a:t>
            </a:r>
            <a:endParaRPr lang="en-US" altLang="zh-CN" dirty="0">
              <a:solidFill>
                <a:schemeClr val="bg1"/>
              </a:solidFill>
            </a:endParaRPr>
          </a:p>
          <a:p>
            <a:pPr marL="342900" indent="-342900">
              <a:lnSpc>
                <a:spcPct val="150000"/>
              </a:lnSpc>
              <a:buAutoNum type="arabicPeriod"/>
            </a:pPr>
            <a:r>
              <a:rPr lang="zh-CN" altLang="en-US" dirty="0">
                <a:solidFill>
                  <a:schemeClr val="bg1"/>
                </a:solidFill>
              </a:rPr>
              <a:t>网站功能方向比较单一，适应人群范围比较小</a:t>
            </a:r>
            <a:endParaRPr lang="en-US" altLang="zh-CN" dirty="0">
              <a:solidFill>
                <a:schemeClr val="bg1"/>
              </a:solidFill>
            </a:endParaRPr>
          </a:p>
          <a:p>
            <a:pPr>
              <a:lnSpc>
                <a:spcPct val="150000"/>
              </a:lnSpc>
            </a:pPr>
            <a:endParaRPr lang="en-US" altLang="zh-CN" dirty="0">
              <a:solidFill>
                <a:schemeClr val="bg1"/>
              </a:solidFill>
            </a:endParaRPr>
          </a:p>
        </p:txBody>
      </p:sp>
      <p:sp>
        <p:nvSpPr>
          <p:cNvPr id="12" name="文本框 11"/>
          <p:cNvSpPr txBox="1"/>
          <p:nvPr/>
        </p:nvSpPr>
        <p:spPr>
          <a:xfrm>
            <a:off x="6023198" y="2949848"/>
            <a:ext cx="1415772" cy="461665"/>
          </a:xfrm>
          <a:prstGeom prst="rect">
            <a:avLst/>
          </a:prstGeom>
          <a:noFill/>
        </p:spPr>
        <p:txBody>
          <a:bodyPr wrap="none" rtlCol="0">
            <a:spAutoFit/>
          </a:bodyPr>
          <a:lstStyle/>
          <a:p>
            <a:r>
              <a:rPr lang="zh-CN" altLang="en-US" sz="2400" b="1" dirty="0">
                <a:solidFill>
                  <a:schemeClr val="bg1"/>
                </a:solidFill>
              </a:rPr>
              <a:t>产品缺陷</a:t>
            </a:r>
            <a:endParaRPr lang="zh-CN" altLang="en-US" sz="2400" b="1" dirty="0">
              <a:solidFill>
                <a:schemeClr val="bg1"/>
              </a:solidFill>
            </a:endParaRPr>
          </a:p>
        </p:txBody>
      </p:sp>
      <p:grpSp>
        <p:nvGrpSpPr>
          <p:cNvPr id="14" name="组合 13"/>
          <p:cNvGrpSpPr/>
          <p:nvPr/>
        </p:nvGrpSpPr>
        <p:grpSpPr>
          <a:xfrm>
            <a:off x="2062758" y="1062028"/>
            <a:ext cx="3528392" cy="5279367"/>
            <a:chOff x="2062758" y="1062028"/>
            <a:chExt cx="3528392" cy="5279367"/>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86669" y="1084811"/>
              <a:ext cx="3504389" cy="5256584"/>
            </a:xfrm>
            <a:prstGeom prst="rect">
              <a:avLst/>
            </a:prstGeom>
          </p:spPr>
        </p:pic>
        <p:sp>
          <p:nvSpPr>
            <p:cNvPr id="13" name="矩形 12"/>
            <p:cNvSpPr/>
            <p:nvPr/>
          </p:nvSpPr>
          <p:spPr>
            <a:xfrm>
              <a:off x="2062758" y="1062028"/>
              <a:ext cx="3528392" cy="5247292"/>
            </a:xfrm>
            <a:prstGeom prst="rect">
              <a:avLst/>
            </a:prstGeom>
            <a:solidFill>
              <a:schemeClr val="tx1">
                <a:lumMod val="85000"/>
                <a:lumOff val="15000"/>
                <a:alpha val="48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1639822" y="296059"/>
            <a:ext cx="777432" cy="871309"/>
            <a:chOff x="8415343" y="292006"/>
            <a:chExt cx="777432" cy="871309"/>
          </a:xfrm>
        </p:grpSpPr>
        <p:cxnSp>
          <p:nvCxnSpPr>
            <p:cNvPr id="3" name="直接连接符 2"/>
            <p:cNvCxnSpPr/>
            <p:nvPr/>
          </p:nvCxnSpPr>
          <p:spPr>
            <a:xfrm flipH="1">
              <a:off x="8415343" y="292006"/>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551644" y="8364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2030034" y="1988840"/>
            <a:ext cx="8280920" cy="3816424"/>
          </a:xfrm>
          <a:prstGeom prst="rect">
            <a:avLst/>
          </a:prstGeom>
          <a:solidFill>
            <a:schemeClr val="tx1">
              <a:lumMod val="85000"/>
              <a:lumOff val="15000"/>
              <a:alpha val="6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134766" y="2132856"/>
            <a:ext cx="7992888" cy="352839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4"/>
          <p:cNvSpPr txBox="1"/>
          <p:nvPr/>
        </p:nvSpPr>
        <p:spPr>
          <a:xfrm>
            <a:off x="3071053" y="3474286"/>
            <a:ext cx="4177599" cy="1290866"/>
          </a:xfrm>
          <a:prstGeom prst="rect">
            <a:avLst/>
          </a:prstGeom>
          <a:noFill/>
        </p:spPr>
        <p:txBody>
          <a:bodyPr wrap="square" rtlCol="0">
            <a:spAutoFit/>
          </a:bodyPr>
          <a:lstStyle/>
          <a:p>
            <a:pPr marL="342900" indent="-342900">
              <a:lnSpc>
                <a:spcPct val="150000"/>
              </a:lnSpc>
              <a:buAutoNum type="arabicPeriod"/>
            </a:pPr>
            <a:r>
              <a:rPr lang="zh-CN" altLang="en-US" dirty="0">
                <a:solidFill>
                  <a:schemeClr val="bg1"/>
                </a:solidFill>
              </a:rPr>
              <a:t>增加更多可视化功能</a:t>
            </a:r>
            <a:endParaRPr lang="en-US" altLang="zh-CN" dirty="0">
              <a:solidFill>
                <a:schemeClr val="bg1"/>
              </a:solidFill>
            </a:endParaRPr>
          </a:p>
          <a:p>
            <a:pPr marL="342900" indent="-342900">
              <a:lnSpc>
                <a:spcPct val="150000"/>
              </a:lnSpc>
              <a:buAutoNum type="arabicPeriod"/>
            </a:pPr>
            <a:r>
              <a:rPr lang="zh-CN" altLang="en-US" dirty="0">
                <a:solidFill>
                  <a:schemeClr val="bg1"/>
                </a:solidFill>
              </a:rPr>
              <a:t>增加用户交互功能</a:t>
            </a:r>
            <a:endParaRPr lang="en-US" altLang="zh-CN" dirty="0">
              <a:solidFill>
                <a:schemeClr val="bg1"/>
              </a:solidFill>
            </a:endParaRPr>
          </a:p>
          <a:p>
            <a:pPr marL="342900" indent="-342900">
              <a:lnSpc>
                <a:spcPct val="150000"/>
              </a:lnSpc>
              <a:buAutoNum type="arabicPeriod"/>
            </a:pPr>
            <a:r>
              <a:rPr lang="zh-CN" altLang="en-US" dirty="0">
                <a:solidFill>
                  <a:schemeClr val="bg1"/>
                </a:solidFill>
              </a:rPr>
              <a:t>优化界面，提供更好的可操作性</a:t>
            </a:r>
            <a:endParaRPr lang="en-US" altLang="zh-CN" dirty="0">
              <a:solidFill>
                <a:schemeClr val="bg1"/>
              </a:solidFill>
            </a:endParaRPr>
          </a:p>
        </p:txBody>
      </p:sp>
      <p:sp>
        <p:nvSpPr>
          <p:cNvPr id="11" name="文本框 10"/>
          <p:cNvSpPr txBox="1"/>
          <p:nvPr/>
        </p:nvSpPr>
        <p:spPr>
          <a:xfrm>
            <a:off x="3070870" y="3068960"/>
            <a:ext cx="1415772" cy="461665"/>
          </a:xfrm>
          <a:prstGeom prst="rect">
            <a:avLst/>
          </a:prstGeom>
          <a:noFill/>
        </p:spPr>
        <p:txBody>
          <a:bodyPr wrap="none" rtlCol="0">
            <a:spAutoFit/>
          </a:bodyPr>
          <a:lstStyle/>
          <a:p>
            <a:r>
              <a:rPr lang="zh-CN" altLang="en-US" sz="2400" b="1" dirty="0">
                <a:solidFill>
                  <a:schemeClr val="bg1"/>
                </a:solidFill>
              </a:rPr>
              <a:t>未来方向</a:t>
            </a:r>
            <a:endParaRPr lang="zh-CN" altLang="en-US" sz="2400" b="1" dirty="0">
              <a:solidFill>
                <a:schemeClr val="bg1"/>
              </a:solidFill>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l="22059" t="26308" r="33141" b="10693"/>
          <a:stretch>
            <a:fillRect/>
          </a:stretch>
        </p:blipFill>
        <p:spPr>
          <a:xfrm>
            <a:off x="7650578" y="3176972"/>
            <a:ext cx="1612980" cy="1512168"/>
          </a:xfrm>
          <a:prstGeom prst="rect">
            <a:avLst/>
          </a:prstGeom>
        </p:spPr>
      </p:pic>
      <p:sp>
        <p:nvSpPr>
          <p:cNvPr id="12" name="矩形 11"/>
          <p:cNvSpPr/>
          <p:nvPr/>
        </p:nvSpPr>
        <p:spPr>
          <a:xfrm>
            <a:off x="9185718" y="678052"/>
            <a:ext cx="2326278" cy="369332"/>
          </a:xfrm>
          <a:prstGeom prst="rect">
            <a:avLst/>
          </a:prstGeom>
        </p:spPr>
        <p:txBody>
          <a:bodyPr wrap="none">
            <a:spAutoFit/>
          </a:bodyPr>
          <a:lstStyle/>
          <a:p>
            <a:r>
              <a:rPr lang="zh-CN" altLang="en-US" b="1" dirty="0"/>
              <a:t>产品缺陷和未来方向</a:t>
            </a:r>
            <a:endParaRPr lang="zh-CN" altLang="en-US" b="1" dirty="0">
              <a:solidFill>
                <a:srgbClr val="C00000"/>
              </a:solidFill>
            </a:endParaRPr>
          </a:p>
        </p:txBody>
      </p:sp>
      <p:sp>
        <p:nvSpPr>
          <p:cNvPr id="14" name="左中括号 13"/>
          <p:cNvSpPr/>
          <p:nvPr/>
        </p:nvSpPr>
        <p:spPr>
          <a:xfrm flipH="1">
            <a:off x="11464547" y="610690"/>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62958" y="1714302"/>
            <a:ext cx="3816424" cy="3429397"/>
            <a:chOff x="3862958" y="1655787"/>
            <a:chExt cx="3816424" cy="3429397"/>
          </a:xfrm>
        </p:grpSpPr>
        <p:sp>
          <p:nvSpPr>
            <p:cNvPr id="3" name="TextBox 2"/>
            <p:cNvSpPr txBox="1"/>
            <p:nvPr/>
          </p:nvSpPr>
          <p:spPr>
            <a:xfrm>
              <a:off x="4186994" y="3024497"/>
              <a:ext cx="3302507" cy="923330"/>
            </a:xfrm>
            <a:prstGeom prst="rect">
              <a:avLst/>
            </a:prstGeom>
            <a:noFill/>
          </p:spPr>
          <p:txBody>
            <a:bodyPr wrap="none" rtlCol="0">
              <a:spAutoFit/>
            </a:bodyPr>
            <a:lstStyle/>
            <a:p>
              <a:r>
                <a:rPr lang="en-US" altLang="zh-CN" sz="5400" spc="300" dirty="0">
                  <a:solidFill>
                    <a:schemeClr val="tx1">
                      <a:lumMod val="85000"/>
                      <a:lumOff val="15000"/>
                    </a:schemeClr>
                  </a:solidFill>
                  <a:latin typeface="造字工房尚雅体演示版常规体" pitchFamily="50" charset="-122"/>
                  <a:ea typeface="造字工房尚雅体演示版常规体" pitchFamily="50" charset="-122"/>
                </a:rPr>
                <a:t>THANKS</a:t>
              </a:r>
              <a:endParaRPr lang="zh-CN" altLang="en-US" sz="5400" spc="300" dirty="0">
                <a:solidFill>
                  <a:schemeClr val="tx1">
                    <a:lumMod val="85000"/>
                    <a:lumOff val="15000"/>
                  </a:schemeClr>
                </a:solidFill>
                <a:latin typeface="造字工房尚雅体演示版常规体" pitchFamily="50" charset="-122"/>
                <a:ea typeface="造字工房尚雅体演示版常规体" pitchFamily="50" charset="-122"/>
              </a:endParaRPr>
            </a:p>
          </p:txBody>
        </p:sp>
        <p:grpSp>
          <p:nvGrpSpPr>
            <p:cNvPr id="4" name="组合 3"/>
            <p:cNvGrpSpPr/>
            <p:nvPr/>
          </p:nvGrpSpPr>
          <p:grpSpPr>
            <a:xfrm>
              <a:off x="4873233" y="1655787"/>
              <a:ext cx="1870045" cy="741200"/>
              <a:chOff x="4796735" y="1439763"/>
              <a:chExt cx="1870045" cy="741200"/>
            </a:xfrm>
          </p:grpSpPr>
          <p:sp>
            <p:nvSpPr>
              <p:cNvPr id="12" name="等腰三角形 11"/>
              <p:cNvSpPr/>
              <p:nvPr/>
            </p:nvSpPr>
            <p:spPr>
              <a:xfrm rot="512239">
                <a:off x="5758296" y="1651656"/>
                <a:ext cx="396044" cy="34141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20371609">
                <a:off x="6409581" y="1919741"/>
                <a:ext cx="198022" cy="170708"/>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20371609">
                <a:off x="5313555" y="1947984"/>
                <a:ext cx="266490" cy="196271"/>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3761573">
                <a:off x="4680323" y="1556175"/>
                <a:ext cx="741200" cy="508375"/>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20371609">
                <a:off x="6400290" y="1536196"/>
                <a:ext cx="266490" cy="196271"/>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圆角矩形 4"/>
            <p:cNvSpPr/>
            <p:nvPr/>
          </p:nvSpPr>
          <p:spPr>
            <a:xfrm>
              <a:off x="4871070" y="4653136"/>
              <a:ext cx="1944216" cy="432048"/>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solidFill>
                  <a:latin typeface="Ink Free" panose="03080402000500000000" pitchFamily="66" charset="0"/>
                  <a:ea typeface="汉仪大圣体简" panose="00020600040101010101" pitchFamily="18" charset="-122"/>
                </a:rPr>
                <a:t>MovieLook</a:t>
              </a:r>
              <a:endParaRPr lang="zh-CN" altLang="en-US" b="1" dirty="0">
                <a:solidFill>
                  <a:schemeClr val="bg1"/>
                </a:solidFill>
                <a:latin typeface="Ink Free" panose="03080402000500000000" pitchFamily="66" charset="0"/>
                <a:ea typeface="汉仪大圣体简" panose="00020600040101010101" pitchFamily="18" charset="-122"/>
              </a:endParaRPr>
            </a:p>
          </p:txBody>
        </p:sp>
        <p:grpSp>
          <p:nvGrpSpPr>
            <p:cNvPr id="6" name="组合 5"/>
            <p:cNvGrpSpPr/>
            <p:nvPr/>
          </p:nvGrpSpPr>
          <p:grpSpPr>
            <a:xfrm>
              <a:off x="3862958" y="2204865"/>
              <a:ext cx="360040" cy="2602150"/>
              <a:chOff x="3934966" y="1988841"/>
              <a:chExt cx="360040" cy="2602150"/>
            </a:xfrm>
          </p:grpSpPr>
          <p:sp>
            <p:nvSpPr>
              <p:cNvPr id="10" name="左中括号 9"/>
              <p:cNvSpPr/>
              <p:nvPr/>
            </p:nvSpPr>
            <p:spPr>
              <a:xfrm>
                <a:off x="4029132" y="2080364"/>
                <a:ext cx="265874" cy="2423282"/>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左中括号 10"/>
              <p:cNvSpPr/>
              <p:nvPr/>
            </p:nvSpPr>
            <p:spPr>
              <a:xfrm>
                <a:off x="3934966" y="1988841"/>
                <a:ext cx="360040" cy="260215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6"/>
            <p:cNvGrpSpPr/>
            <p:nvPr/>
          </p:nvGrpSpPr>
          <p:grpSpPr>
            <a:xfrm flipH="1">
              <a:off x="7319342" y="2185087"/>
              <a:ext cx="360040" cy="2602150"/>
              <a:chOff x="3934966" y="1988841"/>
              <a:chExt cx="360040" cy="2602150"/>
            </a:xfrm>
          </p:grpSpPr>
          <p:sp>
            <p:nvSpPr>
              <p:cNvPr id="8" name="左中括号 7"/>
              <p:cNvSpPr/>
              <p:nvPr/>
            </p:nvSpPr>
            <p:spPr>
              <a:xfrm>
                <a:off x="4006974" y="2080364"/>
                <a:ext cx="265874" cy="2423282"/>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左中括号 8"/>
              <p:cNvSpPr/>
              <p:nvPr/>
            </p:nvSpPr>
            <p:spPr>
              <a:xfrm>
                <a:off x="3934966" y="1988841"/>
                <a:ext cx="360040" cy="260215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25" name="组合 24"/>
          <p:cNvGrpSpPr/>
          <p:nvPr/>
        </p:nvGrpSpPr>
        <p:grpSpPr>
          <a:xfrm rot="10800000">
            <a:off x="8909219" y="2293464"/>
            <a:ext cx="3687215" cy="2719712"/>
            <a:chOff x="-1604504" y="2147667"/>
            <a:chExt cx="3687215" cy="2719712"/>
          </a:xfrm>
        </p:grpSpPr>
        <p:cxnSp>
          <p:nvCxnSpPr>
            <p:cNvPr id="23" name="直接连接符 22"/>
            <p:cNvCxnSpPr/>
            <p:nvPr/>
          </p:nvCxnSpPr>
          <p:spPr>
            <a:xfrm flipH="1">
              <a:off x="-1604504" y="2687623"/>
              <a:ext cx="2592288" cy="217975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09577" y="2147667"/>
              <a:ext cx="2592288" cy="21797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5539734">
            <a:off x="-1516550" y="1473563"/>
            <a:ext cx="3687215" cy="2719712"/>
            <a:chOff x="-1604504" y="2147667"/>
            <a:chExt cx="3687215" cy="2719712"/>
          </a:xfrm>
        </p:grpSpPr>
        <p:cxnSp>
          <p:nvCxnSpPr>
            <p:cNvPr id="27" name="直接连接符 26"/>
            <p:cNvCxnSpPr/>
            <p:nvPr/>
          </p:nvCxnSpPr>
          <p:spPr>
            <a:xfrm flipH="1">
              <a:off x="-1604504" y="2687623"/>
              <a:ext cx="2592288" cy="2179756"/>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509577" y="2147667"/>
              <a:ext cx="2592288" cy="21797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97873" y="611396"/>
            <a:ext cx="1107996" cy="369332"/>
          </a:xfrm>
          <a:prstGeom prst="rect">
            <a:avLst/>
          </a:prstGeom>
        </p:spPr>
        <p:txBody>
          <a:bodyPr wrap="none">
            <a:spAutoFit/>
          </a:bodyPr>
          <a:lstStyle/>
          <a:p>
            <a:r>
              <a:rPr lang="zh-CN" altLang="en-US" b="1" dirty="0"/>
              <a:t>应用场景</a:t>
            </a:r>
            <a:endParaRPr lang="zh-CN" altLang="en-US" b="1" dirty="0"/>
          </a:p>
        </p:txBody>
      </p:sp>
      <p:sp>
        <p:nvSpPr>
          <p:cNvPr id="6" name="左中括号 5"/>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6461078" y="2698266"/>
            <a:ext cx="4680520" cy="2641044"/>
          </a:xfrm>
          <a:prstGeom prst="rect">
            <a:avLst/>
          </a:prstGeom>
          <a:noFill/>
        </p:spPr>
        <p:txBody>
          <a:bodyPr wrap="square" rtlCol="0">
            <a:spAutoFit/>
          </a:bodyPr>
          <a:lstStyle/>
          <a:p>
            <a:pPr>
              <a:lnSpc>
                <a:spcPct val="150000"/>
              </a:lnSpc>
            </a:pPr>
            <a:r>
              <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钱先生的日常工作是收集当前市场上能够带动票房的热门演员和近年大众更喜爱的的电影类别，他得知了一个优秀的电影可视化网站，登录之后，他发现只要动动鼠标就得到了去年电影分类票房的数据，竟然还生成了饼图，钱先生生成了报表，把饼图放进了自己的工作汇报</a:t>
            </a:r>
            <a:r>
              <a:rPr lang="en-US" altLang="zh-CN"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PPT</a:t>
            </a:r>
            <a:r>
              <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中，钱先生今晚不用爆肝了，他现在觉得生活非常美好。</a:t>
            </a:r>
            <a:endPar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p:txBody>
      </p:sp>
      <p:sp>
        <p:nvSpPr>
          <p:cNvPr id="10" name="TextBox 9"/>
          <p:cNvSpPr txBox="1"/>
          <p:nvPr/>
        </p:nvSpPr>
        <p:spPr>
          <a:xfrm>
            <a:off x="6455246" y="2321620"/>
            <a:ext cx="2232248" cy="369332"/>
          </a:xfrm>
          <a:prstGeom prst="rect">
            <a:avLst/>
          </a:prstGeom>
          <a:noFill/>
        </p:spPr>
        <p:txBody>
          <a:bodyPr wrap="square" rtlCol="0">
            <a:spAutoFit/>
          </a:bodyPr>
          <a:lstStyle/>
          <a:p>
            <a:r>
              <a:rPr lang="zh-CN" altLang="en-US"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电影市场分析师</a:t>
            </a:r>
            <a:endParaRPr lang="zh-CN" altLang="en-US" b="1" dirty="0"/>
          </a:p>
        </p:txBody>
      </p:sp>
      <p:cxnSp>
        <p:nvCxnSpPr>
          <p:cNvPr id="11" name="直接连接符 10"/>
          <p:cNvCxnSpPr/>
          <p:nvPr/>
        </p:nvCxnSpPr>
        <p:spPr>
          <a:xfrm flipH="1">
            <a:off x="6455246" y="2513600"/>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0559702" y="5019768"/>
            <a:ext cx="388716" cy="3268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157610" y="1844824"/>
            <a:ext cx="3399997" cy="3690371"/>
            <a:chOff x="2206774" y="2420887"/>
            <a:chExt cx="3399997" cy="3690371"/>
          </a:xfrm>
        </p:grpSpPr>
        <p:grpSp>
          <p:nvGrpSpPr>
            <p:cNvPr id="37" name="组合 36"/>
            <p:cNvGrpSpPr/>
            <p:nvPr/>
          </p:nvGrpSpPr>
          <p:grpSpPr>
            <a:xfrm>
              <a:off x="2206774" y="2420887"/>
              <a:ext cx="3147814" cy="3690371"/>
              <a:chOff x="613419" y="911555"/>
              <a:chExt cx="4741169" cy="5208917"/>
            </a:xfrm>
          </p:grpSpPr>
          <p:sp>
            <p:nvSpPr>
              <p:cNvPr id="38" name="chenying0907 232"/>
              <p:cNvSpPr/>
              <p:nvPr/>
            </p:nvSpPr>
            <p:spPr>
              <a:xfrm>
                <a:off x="917657" y="1952525"/>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p>
            </p:txBody>
          </p:sp>
          <p:sp>
            <p:nvSpPr>
              <p:cNvPr id="39" name="chenying0907 232"/>
              <p:cNvSpPr/>
              <p:nvPr/>
            </p:nvSpPr>
            <p:spPr>
              <a:xfrm>
                <a:off x="1723288" y="1228299"/>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p>
            </p:txBody>
          </p:sp>
          <p:sp>
            <p:nvSpPr>
              <p:cNvPr id="40" name="chenying0907 232"/>
              <p:cNvSpPr/>
              <p:nvPr/>
            </p:nvSpPr>
            <p:spPr>
              <a:xfrm>
                <a:off x="2577816" y="1312584"/>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p>
            </p:txBody>
          </p:sp>
          <p:pic>
            <p:nvPicPr>
              <p:cNvPr id="41" name="图片 40"/>
              <p:cNvPicPr>
                <a:picLocks noChangeAspect="1"/>
              </p:cNvPicPr>
              <p:nvPr/>
            </p:nvPicPr>
            <p:blipFill rotWithShape="1">
              <a:blip r:embed="rId1">
                <a:extLst>
                  <a:ext uri="{28A0092B-C50C-407E-A947-70E740481C1C}">
                    <a14:useLocalDpi xmlns:a14="http://schemas.microsoft.com/office/drawing/2010/main" val="0"/>
                  </a:ext>
                </a:extLst>
              </a:blip>
              <a:srcRect l="36058"/>
              <a:stretch>
                <a:fillRect/>
              </a:stretch>
            </p:blipFill>
            <p:spPr>
              <a:xfrm>
                <a:off x="782008" y="1561819"/>
                <a:ext cx="2728539" cy="4267200"/>
              </a:xfrm>
              <a:prstGeom prst="rect">
                <a:avLst/>
              </a:prstGeom>
            </p:spPr>
          </p:pic>
          <p:grpSp>
            <p:nvGrpSpPr>
              <p:cNvPr id="42" name="Group 52"/>
              <p:cNvGrpSpPr/>
              <p:nvPr/>
            </p:nvGrpSpPr>
            <p:grpSpPr>
              <a:xfrm>
                <a:off x="2955983" y="1797679"/>
                <a:ext cx="515537" cy="728313"/>
                <a:chOff x="-1" y="0"/>
                <a:chExt cx="459353" cy="587425"/>
              </a:xfrm>
            </p:grpSpPr>
            <p:sp>
              <p:nvSpPr>
                <p:cNvPr id="55" name="chenying0907 50"/>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56" name="chenying0907 51"/>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grpSp>
          <p:grpSp>
            <p:nvGrpSpPr>
              <p:cNvPr id="43" name="Group 52"/>
              <p:cNvGrpSpPr/>
              <p:nvPr/>
            </p:nvGrpSpPr>
            <p:grpSpPr>
              <a:xfrm>
                <a:off x="613419" y="1741452"/>
                <a:ext cx="372063" cy="381892"/>
                <a:chOff x="-1" y="0"/>
                <a:chExt cx="459353" cy="587425"/>
              </a:xfrm>
            </p:grpSpPr>
            <p:sp>
              <p:nvSpPr>
                <p:cNvPr id="53" name="chenying0907 50"/>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54" name="chenying0907 51"/>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grpSp>
          <p:grpSp>
            <p:nvGrpSpPr>
              <p:cNvPr id="44" name="Group 52"/>
              <p:cNvGrpSpPr/>
              <p:nvPr/>
            </p:nvGrpSpPr>
            <p:grpSpPr>
              <a:xfrm>
                <a:off x="2178838" y="1138230"/>
                <a:ext cx="413190" cy="323310"/>
                <a:chOff x="-1" y="0"/>
                <a:chExt cx="459353" cy="587425"/>
              </a:xfrm>
            </p:grpSpPr>
            <p:sp>
              <p:nvSpPr>
                <p:cNvPr id="51" name="chenying0907 50"/>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solidFill>
                      <a:schemeClr val="tx2">
                        <a:lumMod val="20000"/>
                        <a:lumOff val="80000"/>
                      </a:schemeClr>
                    </a:solidFill>
                  </a:endParaRPr>
                </a:p>
              </p:txBody>
            </p:sp>
            <p:sp>
              <p:nvSpPr>
                <p:cNvPr id="52" name="chenying0907 51"/>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dirty="0">
                    <a:solidFill>
                      <a:schemeClr val="tx2">
                        <a:lumMod val="20000"/>
                        <a:lumOff val="80000"/>
                      </a:schemeClr>
                    </a:solidFill>
                  </a:endParaRPr>
                </a:p>
              </p:txBody>
            </p:sp>
          </p:grpSp>
          <p:grpSp>
            <p:nvGrpSpPr>
              <p:cNvPr id="45" name="Group 52"/>
              <p:cNvGrpSpPr/>
              <p:nvPr/>
            </p:nvGrpSpPr>
            <p:grpSpPr>
              <a:xfrm>
                <a:off x="987364" y="911555"/>
                <a:ext cx="788583" cy="782356"/>
                <a:chOff x="-1" y="0"/>
                <a:chExt cx="459353" cy="587425"/>
              </a:xfrm>
            </p:grpSpPr>
            <p:sp>
              <p:nvSpPr>
                <p:cNvPr id="49" name="chenying0907 50"/>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50" name="chenying0907 51"/>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grpSp>
          <p:sp>
            <p:nvSpPr>
              <p:cNvPr id="46" name="chenying0907 155"/>
              <p:cNvSpPr/>
              <p:nvPr/>
            </p:nvSpPr>
            <p:spPr>
              <a:xfrm rot="1213669">
                <a:off x="3362769" y="3683935"/>
                <a:ext cx="506969" cy="6836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47" name="chenying0907 157"/>
              <p:cNvSpPr/>
              <p:nvPr/>
            </p:nvSpPr>
            <p:spPr>
              <a:xfrm flipH="1" flipV="1">
                <a:off x="3120861" y="5162709"/>
                <a:ext cx="655381" cy="570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0" y="4183"/>
                      <a:pt x="4232" y="7514"/>
                      <a:pt x="7805" y="11081"/>
                    </a:cubicBezTo>
                    <a:cubicBezTo>
                      <a:pt x="11642" y="14913"/>
                      <a:pt x="15287" y="17432"/>
                      <a:pt x="21600" y="18609"/>
                    </a:cubicBezTo>
                    <a:cubicBezTo>
                      <a:pt x="20806" y="17217"/>
                      <a:pt x="18519" y="14666"/>
                      <a:pt x="17621" y="13430"/>
                    </a:cubicBezTo>
                    <a:cubicBezTo>
                      <a:pt x="18690" y="15188"/>
                      <a:pt x="20252" y="16950"/>
                      <a:pt x="21600" y="18609"/>
                    </a:cubicBezTo>
                    <a:cubicBezTo>
                      <a:pt x="18908" y="20835"/>
                      <a:pt x="16606" y="21600"/>
                      <a:pt x="13527"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p>
            </p:txBody>
          </p:sp>
          <p:sp>
            <p:nvSpPr>
              <p:cNvPr id="48" name="chenying0907 148"/>
              <p:cNvSpPr/>
              <p:nvPr/>
            </p:nvSpPr>
            <p:spPr>
              <a:xfrm rot="523491">
                <a:off x="3813975" y="5442229"/>
                <a:ext cx="1540613" cy="678243"/>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400" dirty="0">
                    <a:latin typeface="华文细黑" panose="02010600040101010101" pitchFamily="2" charset="-122"/>
                    <a:ea typeface="华文细黑" panose="02010600040101010101" pitchFamily="2" charset="-122"/>
                    <a:cs typeface="萝莉体 第二版" panose="02000500000000000000" pitchFamily="2" charset="-122"/>
                  </a:rPr>
                  <a:t>超开心</a:t>
                </a:r>
                <a:endParaRPr sz="2400" dirty="0">
                  <a:latin typeface="华文细黑" panose="02010600040101010101" pitchFamily="2" charset="-122"/>
                  <a:ea typeface="华文细黑" panose="02010600040101010101" pitchFamily="2" charset="-122"/>
                  <a:cs typeface="萝莉体 第二版" panose="02000500000000000000" pitchFamily="2" charset="-122"/>
                </a:endParaRPr>
              </a:p>
            </p:txBody>
          </p:sp>
        </p:grpSp>
        <p:sp>
          <p:nvSpPr>
            <p:cNvPr id="57" name="chenying0907 148"/>
            <p:cNvSpPr/>
            <p:nvPr/>
          </p:nvSpPr>
          <p:spPr>
            <a:xfrm rot="20992509">
              <a:off x="4467459" y="4093074"/>
              <a:ext cx="1139312" cy="497424"/>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zh-CN" altLang="en-US" sz="2400" dirty="0">
                  <a:ea typeface="华文细黑" panose="02010600040101010101" pitchFamily="2" charset="-122"/>
                  <a:cs typeface="萝莉体 第二版" panose="02000500000000000000" pitchFamily="2" charset="-122"/>
                </a:rPr>
                <a:t>钱先生</a:t>
              </a:r>
              <a:endParaRPr sz="2400" dirty="0">
                <a:ea typeface="华文细黑" panose="02010600040101010101" pitchFamily="2" charset="-122"/>
                <a:cs typeface="萝莉体 第二版" panose="02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3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style.rotation</p:attrName>
                                        </p:attrNameLst>
                                      </p:cBhvr>
                                      <p:tavLst>
                                        <p:tav tm="0">
                                          <p:val>
                                            <p:fltVal val="90"/>
                                          </p:val>
                                        </p:tav>
                                        <p:tav tm="100000">
                                          <p:val>
                                            <p:fltVal val="0"/>
                                          </p:val>
                                        </p:tav>
                                      </p:tavLst>
                                    </p:anim>
                                    <p:animEffect transition="in" filter="fade">
                                      <p:cBhvr>
                                        <p:cTn id="20" dur="1000"/>
                                        <p:tgtEl>
                                          <p:spTgt spid="11"/>
                                        </p:tgtEl>
                                      </p:cBhvr>
                                    </p:animEffect>
                                  </p:childTnLst>
                                </p:cTn>
                              </p:par>
                              <p:par>
                                <p:cTn id="21" presetID="3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90"/>
                                          </p:val>
                                        </p:tav>
                                        <p:tav tm="100000">
                                          <p:val>
                                            <p:fltVal val="0"/>
                                          </p:val>
                                        </p:tav>
                                      </p:tavLst>
                                    </p:anim>
                                    <p:animEffect transition="in" filter="fade">
                                      <p:cBhvr>
                                        <p:cTn id="2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97873" y="611396"/>
            <a:ext cx="1107996" cy="369332"/>
          </a:xfrm>
          <a:prstGeom prst="rect">
            <a:avLst/>
          </a:prstGeom>
        </p:spPr>
        <p:txBody>
          <a:bodyPr wrap="none">
            <a:spAutoFit/>
          </a:bodyPr>
          <a:lstStyle/>
          <a:p>
            <a:r>
              <a:rPr lang="zh-CN" altLang="en-US" b="1" dirty="0"/>
              <a:t>应用场景</a:t>
            </a:r>
            <a:endParaRPr lang="zh-CN" altLang="en-US" b="1" dirty="0"/>
          </a:p>
        </p:txBody>
      </p:sp>
      <p:sp>
        <p:nvSpPr>
          <p:cNvPr id="6" name="左中括号 5"/>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6389070" y="3090203"/>
            <a:ext cx="4680520" cy="1671548"/>
          </a:xfrm>
          <a:prstGeom prst="rect">
            <a:avLst/>
          </a:prstGeom>
          <a:noFill/>
        </p:spPr>
        <p:txBody>
          <a:bodyPr wrap="square" rtlCol="0">
            <a:spAutoFit/>
          </a:bodyPr>
          <a:lstStyle/>
          <a:p>
            <a:pPr>
              <a:lnSpc>
                <a:spcPct val="150000"/>
              </a:lnSpc>
            </a:pPr>
            <a:r>
              <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闲先生关注过去几年流行的电影，但是当他打开电影网站时，过去几年的电影数据只能以列表方式展示，看起来十分枯燥闲先生感到很郁闷，他想有没有更直观的的方法为我展示出我需要的电影信息呢？</a:t>
            </a:r>
            <a:endPar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p:txBody>
      </p:sp>
      <p:sp>
        <p:nvSpPr>
          <p:cNvPr id="10" name="TextBox 9"/>
          <p:cNvSpPr txBox="1"/>
          <p:nvPr/>
        </p:nvSpPr>
        <p:spPr>
          <a:xfrm>
            <a:off x="6383238" y="2713557"/>
            <a:ext cx="1800200" cy="369332"/>
          </a:xfrm>
          <a:prstGeom prst="rect">
            <a:avLst/>
          </a:prstGeom>
          <a:noFill/>
        </p:spPr>
        <p:txBody>
          <a:bodyPr wrap="square" rtlCol="0">
            <a:spAutoFit/>
          </a:bodyPr>
          <a:lstStyle/>
          <a:p>
            <a:r>
              <a:rPr lang="zh-CN" altLang="en-US"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电影爱好者</a:t>
            </a:r>
            <a:endParaRPr lang="zh-CN" altLang="en-US" b="1" dirty="0"/>
          </a:p>
        </p:txBody>
      </p:sp>
      <p:cxnSp>
        <p:nvCxnSpPr>
          <p:cNvPr id="11" name="直接连接符 10"/>
          <p:cNvCxnSpPr/>
          <p:nvPr/>
        </p:nvCxnSpPr>
        <p:spPr>
          <a:xfrm flipH="1">
            <a:off x="6383238" y="2905537"/>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0487694" y="4445716"/>
            <a:ext cx="388716" cy="3268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2206774" y="1988840"/>
            <a:ext cx="3441092" cy="3479920"/>
            <a:chOff x="781906" y="1173216"/>
            <a:chExt cx="4717928" cy="4848082"/>
          </a:xfrm>
        </p:grpSpPr>
        <p:sp>
          <p:nvSpPr>
            <p:cNvPr id="38" name="chenying0907 232"/>
            <p:cNvSpPr/>
            <p:nvPr/>
          </p:nvSpPr>
          <p:spPr>
            <a:xfrm>
              <a:off x="917537" y="1952717"/>
              <a:ext cx="422935" cy="49840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39" name="chenying0907 232"/>
            <p:cNvSpPr/>
            <p:nvPr/>
          </p:nvSpPr>
          <p:spPr>
            <a:xfrm>
              <a:off x="1743379" y="1493398"/>
              <a:ext cx="261265" cy="274658"/>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40" name="chenying0907 232"/>
            <p:cNvSpPr/>
            <p:nvPr/>
          </p:nvSpPr>
          <p:spPr>
            <a:xfrm>
              <a:off x="2577480" y="1312860"/>
              <a:ext cx="422935" cy="49840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41" name="chenying0907 148"/>
            <p:cNvSpPr/>
            <p:nvPr/>
          </p:nvSpPr>
          <p:spPr>
            <a:xfrm rot="21395529">
              <a:off x="4083471" y="3471709"/>
              <a:ext cx="1416363" cy="480506"/>
            </a:xfrm>
            <a:prstGeom prst="rect">
              <a:avLst/>
            </a:prstGeom>
            <a:noFill/>
            <a:ln w="12700" cap="flat">
              <a:noFill/>
              <a:miter lim="400000"/>
            </a:ln>
            <a:effectLst/>
          </p:spPr>
          <p:txBody>
            <a:bodyPr wrap="square" lIns="38095" tIns="38095" rIns="38095" bIns="38095" numCol="1" anchor="ctr">
              <a:spAutoFit/>
            </a:bodyPr>
            <a:lstStyle/>
            <a:p>
              <a:pPr defTabSz="456565">
                <a:lnSpc>
                  <a:spcPct val="120000"/>
                </a:lnSpc>
                <a:tabLst>
                  <a:tab pos="1066165" algn="l"/>
                </a:tabLst>
                <a:defRPr sz="3600">
                  <a:solidFill>
                    <a:srgbClr val="475278"/>
                  </a:solidFill>
                  <a:latin typeface="Noteworthy Bold"/>
                  <a:ea typeface="Noteworthy Bold"/>
                  <a:cs typeface="Noteworthy Bold"/>
                  <a:sym typeface="Noteworthy Bold"/>
                </a:defRPr>
              </a:pPr>
              <a:r>
                <a:rPr lang="zh-CN" altLang="en-US" sz="2400" dirty="0">
                  <a:latin typeface="华文细黑" panose="02010600040101010101" pitchFamily="2" charset="-122"/>
                  <a:ea typeface="华文细黑" panose="02010600040101010101" pitchFamily="2" charset="-122"/>
                  <a:cs typeface="萝莉体 第二版" panose="02000500000000000000" pitchFamily="2" charset="-122"/>
                </a:rPr>
                <a:t>闲先生</a:t>
              </a:r>
              <a:endParaRPr sz="2400" dirty="0">
                <a:latin typeface="华文细黑" panose="02010600040101010101" pitchFamily="2" charset="-122"/>
                <a:ea typeface="华文细黑" panose="02010600040101010101" pitchFamily="2" charset="-122"/>
                <a:cs typeface="萝莉体 第二版" panose="02000500000000000000" pitchFamily="2" charset="-122"/>
              </a:endParaRPr>
            </a:p>
          </p:txBody>
        </p:sp>
        <p:pic>
          <p:nvPicPr>
            <p:cNvPr id="42" name="图片 41"/>
            <p:cNvPicPr>
              <a:picLocks noChangeAspect="1"/>
            </p:cNvPicPr>
            <p:nvPr/>
          </p:nvPicPr>
          <p:blipFill rotWithShape="1">
            <a:blip r:embed="rId1">
              <a:extLst>
                <a:ext uri="{28A0092B-C50C-407E-A947-70E740481C1C}">
                  <a14:useLocalDpi xmlns:a14="http://schemas.microsoft.com/office/drawing/2010/main" val="0"/>
                </a:ext>
              </a:extLst>
            </a:blip>
            <a:srcRect l="36058"/>
            <a:stretch>
              <a:fillRect/>
            </a:stretch>
          </p:blipFill>
          <p:spPr>
            <a:xfrm>
              <a:off x="781906" y="1562062"/>
              <a:ext cx="2728184" cy="4266644"/>
            </a:xfrm>
            <a:prstGeom prst="rect">
              <a:avLst/>
            </a:prstGeom>
          </p:spPr>
        </p:pic>
        <p:sp>
          <p:nvSpPr>
            <p:cNvPr id="43" name="chenying0907 155"/>
            <p:cNvSpPr/>
            <p:nvPr/>
          </p:nvSpPr>
          <p:spPr>
            <a:xfrm rot="1213669">
              <a:off x="3362331" y="3683902"/>
              <a:ext cx="506903" cy="6836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095" tIns="38095" rIns="38095" bIns="38095" numCol="1" anchor="ctr">
              <a:noAutofit/>
            </a:bodyP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44" name="chenying0907 138"/>
            <p:cNvSpPr/>
            <p:nvPr/>
          </p:nvSpPr>
          <p:spPr>
            <a:xfrm>
              <a:off x="2228286" y="2858567"/>
              <a:ext cx="437063" cy="344269"/>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solidFill>
              <a:srgbClr val="FDD67A"/>
            </a:solidFill>
            <a:ln w="38100" cap="flat">
              <a:solidFill>
                <a:srgbClr val="46537A"/>
              </a:solidFill>
              <a:prstDash val="solid"/>
              <a:miter lim="400000"/>
            </a:ln>
            <a:effectLst/>
          </p:spPr>
          <p:txBody>
            <a:bodyPr wrap="square" lIns="38095" tIns="38095" rIns="38095" bIns="38095" numCol="1" anchor="ctr">
              <a:noAutofit/>
            </a:bodyPr>
            <a:lstStyle/>
            <a:p>
              <a:pPr algn="r" defTabSz="456565">
                <a:defRPr sz="3000">
                  <a:solidFill>
                    <a:srgbClr val="FFFFFF"/>
                  </a:solidFill>
                  <a:effectLst>
                    <a:outerShdw blurRad="38100" dist="12700" dir="5400000">
                      <a:srgbClr val="000000">
                        <a:alpha val="50000"/>
                      </a:srgbClr>
                    </a:outerShdw>
                  </a:effectLst>
                </a:defRPr>
              </a:pPr>
              <a:endParaRPr sz="3000"/>
            </a:p>
          </p:txBody>
        </p:sp>
        <p:sp>
          <p:nvSpPr>
            <p:cNvPr id="45" name="chenying0907 138"/>
            <p:cNvSpPr/>
            <p:nvPr/>
          </p:nvSpPr>
          <p:spPr>
            <a:xfrm>
              <a:off x="1723063" y="2858567"/>
              <a:ext cx="437063" cy="344269"/>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solidFill>
              <a:srgbClr val="FDD67A"/>
            </a:solidFill>
            <a:ln w="38100" cap="flat">
              <a:solidFill>
                <a:srgbClr val="46537A"/>
              </a:solidFill>
              <a:prstDash val="solid"/>
              <a:miter lim="400000"/>
            </a:ln>
            <a:effectLst/>
          </p:spPr>
          <p:txBody>
            <a:bodyPr wrap="square" lIns="38095" tIns="38095" rIns="38095" bIns="38095" numCol="1" anchor="ctr">
              <a:noAutofit/>
            </a:bodyPr>
            <a:lstStyle/>
            <a:p>
              <a:pPr algn="r" defTabSz="456565">
                <a:defRPr sz="3000">
                  <a:solidFill>
                    <a:srgbClr val="FFFFFF"/>
                  </a:solidFill>
                  <a:effectLst>
                    <a:outerShdw blurRad="38100" dist="12700" dir="5400000">
                      <a:srgbClr val="000000">
                        <a:alpha val="50000"/>
                      </a:srgbClr>
                    </a:outerShdw>
                  </a:effectLst>
                </a:defRPr>
              </a:pPr>
              <a:endParaRPr sz="3000"/>
            </a:p>
          </p:txBody>
        </p:sp>
        <p:sp>
          <p:nvSpPr>
            <p:cNvPr id="46" name="chenying0907 179"/>
            <p:cNvSpPr/>
            <p:nvPr/>
          </p:nvSpPr>
          <p:spPr>
            <a:xfrm>
              <a:off x="2067805" y="1173216"/>
              <a:ext cx="571348" cy="620987"/>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47" name="chenying0907 179"/>
            <p:cNvSpPr/>
            <p:nvPr/>
          </p:nvSpPr>
          <p:spPr>
            <a:xfrm>
              <a:off x="2959782" y="1749301"/>
              <a:ext cx="308348" cy="385083"/>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48" name="chenying0907 179"/>
            <p:cNvSpPr/>
            <p:nvPr/>
          </p:nvSpPr>
          <p:spPr>
            <a:xfrm>
              <a:off x="1047000" y="1405356"/>
              <a:ext cx="631434" cy="547361"/>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49" name="chenying0907 232"/>
            <p:cNvSpPr/>
            <p:nvPr/>
          </p:nvSpPr>
          <p:spPr>
            <a:xfrm>
              <a:off x="2953346" y="2223753"/>
              <a:ext cx="308348" cy="34602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grpSp>
          <p:nvGrpSpPr>
            <p:cNvPr id="50" name="组合 49"/>
            <p:cNvGrpSpPr/>
            <p:nvPr/>
          </p:nvGrpSpPr>
          <p:grpSpPr>
            <a:xfrm>
              <a:off x="2064935" y="3222624"/>
              <a:ext cx="494063" cy="203609"/>
              <a:chOff x="2065204" y="3222597"/>
              <a:chExt cx="494127" cy="203636"/>
            </a:xfrm>
          </p:grpSpPr>
          <p:sp>
            <p:nvSpPr>
              <p:cNvPr id="53" name="椭圆 52"/>
              <p:cNvSpPr/>
              <p:nvPr/>
            </p:nvSpPr>
            <p:spPr>
              <a:xfrm rot="20677487">
                <a:off x="2083688" y="3222597"/>
                <a:ext cx="475643" cy="2036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形状 53"/>
              <p:cNvSpPr/>
              <p:nvPr/>
            </p:nvSpPr>
            <p:spPr>
              <a:xfrm>
                <a:off x="2065204" y="3289539"/>
                <a:ext cx="277707" cy="114940"/>
              </a:xfrm>
              <a:custGeom>
                <a:avLst/>
                <a:gdLst>
                  <a:gd name="connsiteX0" fmla="*/ 0 w 277707"/>
                  <a:gd name="connsiteY0" fmla="*/ 81073 h 114940"/>
                  <a:gd name="connsiteX1" fmla="*/ 33867 w 277707"/>
                  <a:gd name="connsiteY1" fmla="*/ 53980 h 114940"/>
                  <a:gd name="connsiteX2" fmla="*/ 54187 w 277707"/>
                  <a:gd name="connsiteY2" fmla="*/ 47206 h 114940"/>
                  <a:gd name="connsiteX3" fmla="*/ 94827 w 277707"/>
                  <a:gd name="connsiteY3" fmla="*/ 20113 h 114940"/>
                  <a:gd name="connsiteX4" fmla="*/ 196427 w 277707"/>
                  <a:gd name="connsiteY4" fmla="*/ 13340 h 114940"/>
                  <a:gd name="connsiteX5" fmla="*/ 216747 w 277707"/>
                  <a:gd name="connsiteY5" fmla="*/ 33660 h 114940"/>
                  <a:gd name="connsiteX6" fmla="*/ 237067 w 277707"/>
                  <a:gd name="connsiteY6" fmla="*/ 47206 h 114940"/>
                  <a:gd name="connsiteX7" fmla="*/ 250613 w 277707"/>
                  <a:gd name="connsiteY7" fmla="*/ 67526 h 114940"/>
                  <a:gd name="connsiteX8" fmla="*/ 243840 w 277707"/>
                  <a:gd name="connsiteY8" fmla="*/ 40433 h 114940"/>
                  <a:gd name="connsiteX9" fmla="*/ 203200 w 277707"/>
                  <a:gd name="connsiteY9" fmla="*/ 20113 h 114940"/>
                  <a:gd name="connsiteX10" fmla="*/ 101600 w 277707"/>
                  <a:gd name="connsiteY10" fmla="*/ 26886 h 114940"/>
                  <a:gd name="connsiteX11" fmla="*/ 60960 w 277707"/>
                  <a:gd name="connsiteY11" fmla="*/ 53980 h 114940"/>
                  <a:gd name="connsiteX12" fmla="*/ 47413 w 277707"/>
                  <a:gd name="connsiteY12" fmla="*/ 74300 h 114940"/>
                  <a:gd name="connsiteX13" fmla="*/ 27093 w 277707"/>
                  <a:gd name="connsiteY13" fmla="*/ 87846 h 114940"/>
                  <a:gd name="connsiteX14" fmla="*/ 20320 w 277707"/>
                  <a:gd name="connsiteY14" fmla="*/ 108166 h 114940"/>
                  <a:gd name="connsiteX15" fmla="*/ 33867 w 277707"/>
                  <a:gd name="connsiteY15" fmla="*/ 87846 h 114940"/>
                  <a:gd name="connsiteX16" fmla="*/ 54187 w 277707"/>
                  <a:gd name="connsiteY16" fmla="*/ 81073 h 114940"/>
                  <a:gd name="connsiteX17" fmla="*/ 94827 w 277707"/>
                  <a:gd name="connsiteY17" fmla="*/ 60753 h 114940"/>
                  <a:gd name="connsiteX18" fmla="*/ 142240 w 277707"/>
                  <a:gd name="connsiteY18" fmla="*/ 40433 h 114940"/>
                  <a:gd name="connsiteX19" fmla="*/ 223520 w 277707"/>
                  <a:gd name="connsiteY19" fmla="*/ 60753 h 114940"/>
                  <a:gd name="connsiteX20" fmla="*/ 250613 w 277707"/>
                  <a:gd name="connsiteY20" fmla="*/ 94620 h 114940"/>
                  <a:gd name="connsiteX21" fmla="*/ 270933 w 277707"/>
                  <a:gd name="connsiteY21" fmla="*/ 108166 h 114940"/>
                  <a:gd name="connsiteX22" fmla="*/ 277707 w 277707"/>
                  <a:gd name="connsiteY22" fmla="*/ 114940 h 1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7707" h="114940">
                    <a:moveTo>
                      <a:pt x="0" y="81073"/>
                    </a:moveTo>
                    <a:cubicBezTo>
                      <a:pt x="11289" y="72042"/>
                      <a:pt x="21608" y="61642"/>
                      <a:pt x="33867" y="53980"/>
                    </a:cubicBezTo>
                    <a:cubicBezTo>
                      <a:pt x="39922" y="50196"/>
                      <a:pt x="48246" y="51167"/>
                      <a:pt x="54187" y="47206"/>
                    </a:cubicBezTo>
                    <a:cubicBezTo>
                      <a:pt x="104920" y="13383"/>
                      <a:pt x="46514" y="36217"/>
                      <a:pt x="94827" y="20113"/>
                    </a:cubicBezTo>
                    <a:cubicBezTo>
                      <a:pt x="132510" y="-5010"/>
                      <a:pt x="124593" y="-5816"/>
                      <a:pt x="196427" y="13340"/>
                    </a:cubicBezTo>
                    <a:cubicBezTo>
                      <a:pt x="205682" y="15808"/>
                      <a:pt x="209388" y="27528"/>
                      <a:pt x="216747" y="33660"/>
                    </a:cubicBezTo>
                    <a:cubicBezTo>
                      <a:pt x="223001" y="38871"/>
                      <a:pt x="230294" y="42691"/>
                      <a:pt x="237067" y="47206"/>
                    </a:cubicBezTo>
                    <a:cubicBezTo>
                      <a:pt x="241582" y="53979"/>
                      <a:pt x="244857" y="73282"/>
                      <a:pt x="250613" y="67526"/>
                    </a:cubicBezTo>
                    <a:cubicBezTo>
                      <a:pt x="257195" y="60944"/>
                      <a:pt x="249004" y="48179"/>
                      <a:pt x="243840" y="40433"/>
                    </a:cubicBezTo>
                    <a:cubicBezTo>
                      <a:pt x="236336" y="29178"/>
                      <a:pt x="214792" y="23977"/>
                      <a:pt x="203200" y="20113"/>
                    </a:cubicBezTo>
                    <a:cubicBezTo>
                      <a:pt x="169333" y="22371"/>
                      <a:pt x="134619" y="19024"/>
                      <a:pt x="101600" y="26886"/>
                    </a:cubicBezTo>
                    <a:cubicBezTo>
                      <a:pt x="85762" y="30657"/>
                      <a:pt x="60960" y="53980"/>
                      <a:pt x="60960" y="53980"/>
                    </a:cubicBezTo>
                    <a:cubicBezTo>
                      <a:pt x="56444" y="60753"/>
                      <a:pt x="53169" y="68544"/>
                      <a:pt x="47413" y="74300"/>
                    </a:cubicBezTo>
                    <a:cubicBezTo>
                      <a:pt x="41657" y="80056"/>
                      <a:pt x="32178" y="81489"/>
                      <a:pt x="27093" y="87846"/>
                    </a:cubicBezTo>
                    <a:cubicBezTo>
                      <a:pt x="22633" y="93421"/>
                      <a:pt x="13180" y="108166"/>
                      <a:pt x="20320" y="108166"/>
                    </a:cubicBezTo>
                    <a:cubicBezTo>
                      <a:pt x="28461" y="108166"/>
                      <a:pt x="27510" y="92931"/>
                      <a:pt x="33867" y="87846"/>
                    </a:cubicBezTo>
                    <a:cubicBezTo>
                      <a:pt x="39442" y="83386"/>
                      <a:pt x="47414" y="83331"/>
                      <a:pt x="54187" y="81073"/>
                    </a:cubicBezTo>
                    <a:cubicBezTo>
                      <a:pt x="93239" y="55038"/>
                      <a:pt x="55565" y="77580"/>
                      <a:pt x="94827" y="60753"/>
                    </a:cubicBezTo>
                    <a:cubicBezTo>
                      <a:pt x="153415" y="35644"/>
                      <a:pt x="94586" y="56317"/>
                      <a:pt x="142240" y="40433"/>
                    </a:cubicBezTo>
                    <a:cubicBezTo>
                      <a:pt x="163651" y="43492"/>
                      <a:pt x="203800" y="45415"/>
                      <a:pt x="223520" y="60753"/>
                    </a:cubicBezTo>
                    <a:cubicBezTo>
                      <a:pt x="234931" y="69629"/>
                      <a:pt x="240390" y="84397"/>
                      <a:pt x="250613" y="94620"/>
                    </a:cubicBezTo>
                    <a:cubicBezTo>
                      <a:pt x="256369" y="100376"/>
                      <a:pt x="264421" y="103282"/>
                      <a:pt x="270933" y="108166"/>
                    </a:cubicBezTo>
                    <a:cubicBezTo>
                      <a:pt x="273488" y="110082"/>
                      <a:pt x="275449" y="112682"/>
                      <a:pt x="277707" y="114940"/>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p:sp>
          <p:nvSpPr>
            <p:cNvPr id="51" name="chenying0907 157"/>
            <p:cNvSpPr/>
            <p:nvPr/>
          </p:nvSpPr>
          <p:spPr>
            <a:xfrm flipH="1" flipV="1">
              <a:off x="3120455" y="5162484"/>
              <a:ext cx="655296" cy="5708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0" y="4183"/>
                    <a:pt x="4232" y="7514"/>
                    <a:pt x="7805" y="11081"/>
                  </a:cubicBezTo>
                  <a:cubicBezTo>
                    <a:pt x="11642" y="14913"/>
                    <a:pt x="15287" y="17432"/>
                    <a:pt x="21600" y="18609"/>
                  </a:cubicBezTo>
                  <a:cubicBezTo>
                    <a:pt x="20806" y="17217"/>
                    <a:pt x="18519" y="14666"/>
                    <a:pt x="17621" y="13430"/>
                  </a:cubicBezTo>
                  <a:cubicBezTo>
                    <a:pt x="18690" y="15188"/>
                    <a:pt x="20252" y="16950"/>
                    <a:pt x="21600" y="18609"/>
                  </a:cubicBezTo>
                  <a:cubicBezTo>
                    <a:pt x="18908" y="20835"/>
                    <a:pt x="16606" y="21600"/>
                    <a:pt x="13527" y="21600"/>
                  </a:cubicBezTo>
                </a:path>
              </a:pathLst>
            </a:custGeom>
            <a:noFill/>
            <a:ln w="38100" cap="flat">
              <a:solidFill>
                <a:srgbClr val="46537A"/>
              </a:solidFill>
              <a:prstDash val="solid"/>
              <a:miter lim="400000"/>
            </a:ln>
            <a:effectLst/>
          </p:spPr>
          <p:txBody>
            <a:bodyPr wrap="square" lIns="38095" tIns="38095" rIns="38095" bIns="38095" numCol="1" anchor="ctr">
              <a:noAutofit/>
            </a:bodyP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52" name="chenying0907 148"/>
            <p:cNvSpPr/>
            <p:nvPr/>
          </p:nvSpPr>
          <p:spPr>
            <a:xfrm rot="523491">
              <a:off x="3813479" y="5540792"/>
              <a:ext cx="1540411" cy="480506"/>
            </a:xfrm>
            <a:prstGeom prst="rect">
              <a:avLst/>
            </a:prstGeom>
            <a:noFill/>
            <a:ln w="12700" cap="flat">
              <a:noFill/>
              <a:miter lim="400000"/>
            </a:ln>
            <a:effectLst/>
          </p:spPr>
          <p:txBody>
            <a:bodyPr wrap="square" lIns="38095" tIns="38095" rIns="38095" bIns="38095" numCol="1" anchor="ctr">
              <a:spAutoFit/>
            </a:bodyPr>
            <a:lstStyle/>
            <a:p>
              <a:pPr defTabSz="456565">
                <a:lnSpc>
                  <a:spcPct val="120000"/>
                </a:lnSpc>
                <a:tabLst>
                  <a:tab pos="1066165" algn="l"/>
                </a:tabLst>
                <a:defRPr sz="3600">
                  <a:solidFill>
                    <a:srgbClr val="475278"/>
                  </a:solidFill>
                  <a:latin typeface="Noteworthy Bold"/>
                  <a:ea typeface="Noteworthy Bold"/>
                  <a:cs typeface="Noteworthy Bold"/>
                  <a:sym typeface="Noteworthy Bold"/>
                </a:defRPr>
              </a:pPr>
              <a:r>
                <a:rPr lang="zh-CN" altLang="en-US" sz="2400" dirty="0">
                  <a:latin typeface="华文细黑" panose="02010600040101010101" pitchFamily="2" charset="-122"/>
                  <a:ea typeface="华文细黑" panose="02010600040101010101" pitchFamily="2" charset="-122"/>
                  <a:cs typeface="萝莉体 第二版" panose="02000500000000000000" pitchFamily="2" charset="-122"/>
                </a:rPr>
                <a:t>也郁闷</a:t>
              </a:r>
              <a:endParaRPr sz="2400" dirty="0">
                <a:latin typeface="华文细黑" panose="02010600040101010101" pitchFamily="2" charset="-122"/>
                <a:ea typeface="华文细黑" panose="02010600040101010101" pitchFamily="2" charset="-122"/>
                <a:cs typeface="萝莉体 第二版" panose="02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3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style.rotation</p:attrName>
                                        </p:attrNameLst>
                                      </p:cBhvr>
                                      <p:tavLst>
                                        <p:tav tm="0">
                                          <p:val>
                                            <p:fltVal val="90"/>
                                          </p:val>
                                        </p:tav>
                                        <p:tav tm="100000">
                                          <p:val>
                                            <p:fltVal val="0"/>
                                          </p:val>
                                        </p:tav>
                                      </p:tavLst>
                                    </p:anim>
                                    <p:animEffect transition="in" filter="fade">
                                      <p:cBhvr>
                                        <p:cTn id="20" dur="1000"/>
                                        <p:tgtEl>
                                          <p:spTgt spid="11"/>
                                        </p:tgtEl>
                                      </p:cBhvr>
                                    </p:animEffect>
                                  </p:childTnLst>
                                </p:cTn>
                              </p:par>
                              <p:par>
                                <p:cTn id="21" presetID="3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90"/>
                                          </p:val>
                                        </p:tav>
                                        <p:tav tm="100000">
                                          <p:val>
                                            <p:fltVal val="0"/>
                                          </p:val>
                                        </p:tav>
                                      </p:tavLst>
                                    </p:anim>
                                    <p:animEffect transition="in" filter="fade">
                                      <p:cBhvr>
                                        <p:cTn id="2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97873" y="611396"/>
            <a:ext cx="1107996" cy="369332"/>
          </a:xfrm>
          <a:prstGeom prst="rect">
            <a:avLst/>
          </a:prstGeom>
        </p:spPr>
        <p:txBody>
          <a:bodyPr wrap="none">
            <a:spAutoFit/>
          </a:bodyPr>
          <a:lstStyle/>
          <a:p>
            <a:r>
              <a:rPr lang="zh-CN" altLang="en-US" b="1" dirty="0"/>
              <a:t>应用场景</a:t>
            </a:r>
            <a:endParaRPr lang="zh-CN" altLang="en-US" b="1" dirty="0"/>
          </a:p>
        </p:txBody>
      </p:sp>
      <p:sp>
        <p:nvSpPr>
          <p:cNvPr id="6" name="左中括号 5"/>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6389070" y="3090203"/>
            <a:ext cx="4680520" cy="1994713"/>
          </a:xfrm>
          <a:prstGeom prst="rect">
            <a:avLst/>
          </a:prstGeom>
          <a:noFill/>
        </p:spPr>
        <p:txBody>
          <a:bodyPr wrap="square" rtlCol="0">
            <a:spAutoFit/>
          </a:bodyPr>
          <a:lstStyle/>
          <a:p>
            <a:pPr>
              <a:lnSpc>
                <a:spcPct val="150000"/>
              </a:lnSpc>
            </a:pPr>
            <a:r>
              <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闲先生关注经过去几年流行的电影，他的朋友告诉了他这个电影可视化网站，他打开网站，选择了</a:t>
            </a:r>
            <a:r>
              <a:rPr lang="en-US" altLang="zh-CN"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2017</a:t>
            </a:r>
            <a:r>
              <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年的票房排行可视化，一张词云图出现在了他的眼前，“战狼</a:t>
            </a:r>
            <a:r>
              <a:rPr lang="en-US" altLang="zh-CN"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2”</a:t>
            </a:r>
            <a:r>
              <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的名字显眼的出现在了屏幕中间，他愉快的决定今晚就要看这个</a:t>
            </a:r>
            <a:r>
              <a:rPr lang="en-US" altLang="zh-CN"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2017</a:t>
            </a:r>
            <a:r>
              <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年票房最高的电影。</a:t>
            </a:r>
            <a:endParaRPr lang="zh-CN" altLang="en-US" sz="14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p:txBody>
      </p:sp>
      <p:sp>
        <p:nvSpPr>
          <p:cNvPr id="10" name="TextBox 9"/>
          <p:cNvSpPr txBox="1"/>
          <p:nvPr/>
        </p:nvSpPr>
        <p:spPr>
          <a:xfrm>
            <a:off x="6383238" y="2713557"/>
            <a:ext cx="1800200" cy="369332"/>
          </a:xfrm>
          <a:prstGeom prst="rect">
            <a:avLst/>
          </a:prstGeom>
          <a:noFill/>
        </p:spPr>
        <p:txBody>
          <a:bodyPr wrap="square" rtlCol="0">
            <a:spAutoFit/>
          </a:bodyPr>
          <a:lstStyle/>
          <a:p>
            <a:r>
              <a:rPr lang="zh-CN" altLang="en-US"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电影爱好者</a:t>
            </a:r>
            <a:endParaRPr lang="zh-CN" altLang="en-US" b="1" dirty="0"/>
          </a:p>
        </p:txBody>
      </p:sp>
      <p:cxnSp>
        <p:nvCxnSpPr>
          <p:cNvPr id="11" name="直接连接符 10"/>
          <p:cNvCxnSpPr/>
          <p:nvPr/>
        </p:nvCxnSpPr>
        <p:spPr>
          <a:xfrm flipH="1">
            <a:off x="6383238" y="2905537"/>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0631710" y="4852945"/>
            <a:ext cx="388716" cy="3268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278782" y="1916832"/>
            <a:ext cx="3168352" cy="3384376"/>
            <a:chOff x="781906" y="1173216"/>
            <a:chExt cx="4717928" cy="4927347"/>
          </a:xfrm>
        </p:grpSpPr>
        <p:sp>
          <p:nvSpPr>
            <p:cNvPr id="29" name="chenying0907 232"/>
            <p:cNvSpPr/>
            <p:nvPr/>
          </p:nvSpPr>
          <p:spPr>
            <a:xfrm>
              <a:off x="917537" y="1952717"/>
              <a:ext cx="422935" cy="49840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30" name="chenying0907 232"/>
            <p:cNvSpPr/>
            <p:nvPr/>
          </p:nvSpPr>
          <p:spPr>
            <a:xfrm>
              <a:off x="1743379" y="1493398"/>
              <a:ext cx="261265" cy="274658"/>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31" name="chenying0907 232"/>
            <p:cNvSpPr/>
            <p:nvPr/>
          </p:nvSpPr>
          <p:spPr>
            <a:xfrm>
              <a:off x="2577480" y="1312860"/>
              <a:ext cx="422935" cy="49840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32" name="chenying0907 148"/>
            <p:cNvSpPr/>
            <p:nvPr/>
          </p:nvSpPr>
          <p:spPr>
            <a:xfrm rot="21395529">
              <a:off x="4083470" y="3392445"/>
              <a:ext cx="1416364" cy="639034"/>
            </a:xfrm>
            <a:prstGeom prst="rect">
              <a:avLst/>
            </a:prstGeom>
            <a:noFill/>
            <a:ln w="12700" cap="flat">
              <a:noFill/>
              <a:miter lim="400000"/>
            </a:ln>
            <a:effectLst/>
          </p:spPr>
          <p:txBody>
            <a:bodyPr wrap="square" lIns="38095" tIns="38095" rIns="38095" bIns="38095" numCol="1" anchor="ctr">
              <a:spAutoFit/>
            </a:bodyPr>
            <a:lstStyle/>
            <a:p>
              <a:pPr defTabSz="456565">
                <a:lnSpc>
                  <a:spcPct val="120000"/>
                </a:lnSpc>
                <a:tabLst>
                  <a:tab pos="1066165" algn="l"/>
                </a:tabLst>
                <a:defRPr sz="3600">
                  <a:solidFill>
                    <a:srgbClr val="475278"/>
                  </a:solidFill>
                  <a:latin typeface="Noteworthy Bold"/>
                  <a:ea typeface="Noteworthy Bold"/>
                  <a:cs typeface="Noteworthy Bold"/>
                  <a:sym typeface="Noteworthy Bold"/>
                </a:defRPr>
              </a:pPr>
              <a:r>
                <a:rPr lang="zh-CN" altLang="en-US" sz="2400" dirty="0">
                  <a:latin typeface="华文细黑" panose="02010600040101010101" pitchFamily="2" charset="-122"/>
                  <a:ea typeface="华文细黑" panose="02010600040101010101" pitchFamily="2" charset="-122"/>
                  <a:cs typeface="萝莉体 第二版" panose="02000500000000000000" pitchFamily="2" charset="-122"/>
                </a:rPr>
                <a:t>闲先生</a:t>
              </a:r>
              <a:endParaRPr sz="2400" dirty="0">
                <a:latin typeface="华文细黑" panose="02010600040101010101" pitchFamily="2" charset="-122"/>
                <a:ea typeface="华文细黑" panose="02010600040101010101" pitchFamily="2" charset="-122"/>
                <a:cs typeface="萝莉体 第二版" panose="02000500000000000000" pitchFamily="2" charset="-122"/>
              </a:endParaRPr>
            </a:p>
          </p:txBody>
        </p:sp>
        <p:pic>
          <p:nvPicPr>
            <p:cNvPr id="33" name="图片 32"/>
            <p:cNvPicPr>
              <a:picLocks noChangeAspect="1"/>
            </p:cNvPicPr>
            <p:nvPr/>
          </p:nvPicPr>
          <p:blipFill rotWithShape="1">
            <a:blip r:embed="rId1" cstate="print">
              <a:extLst>
                <a:ext uri="{28A0092B-C50C-407E-A947-70E740481C1C}">
                  <a14:useLocalDpi xmlns:a14="http://schemas.microsoft.com/office/drawing/2010/main" val="0"/>
                </a:ext>
              </a:extLst>
            </a:blip>
            <a:srcRect l="36058"/>
            <a:stretch>
              <a:fillRect/>
            </a:stretch>
          </p:blipFill>
          <p:spPr>
            <a:xfrm>
              <a:off x="781906" y="1562062"/>
              <a:ext cx="2728184" cy="4266644"/>
            </a:xfrm>
            <a:prstGeom prst="rect">
              <a:avLst/>
            </a:prstGeom>
          </p:spPr>
        </p:pic>
        <p:sp>
          <p:nvSpPr>
            <p:cNvPr id="34" name="chenying0907 155"/>
            <p:cNvSpPr/>
            <p:nvPr/>
          </p:nvSpPr>
          <p:spPr>
            <a:xfrm rot="1213669">
              <a:off x="3362331" y="3683902"/>
              <a:ext cx="506903" cy="6836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095" tIns="38095" rIns="38095" bIns="38095" numCol="1" anchor="ctr">
              <a:noAutofit/>
            </a:bodyP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35" name="chenying0907 138"/>
            <p:cNvSpPr/>
            <p:nvPr/>
          </p:nvSpPr>
          <p:spPr>
            <a:xfrm>
              <a:off x="2228286" y="2858567"/>
              <a:ext cx="437063" cy="344269"/>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solidFill>
              <a:srgbClr val="FDD67A"/>
            </a:solidFill>
            <a:ln w="38100" cap="flat">
              <a:solidFill>
                <a:srgbClr val="46537A"/>
              </a:solidFill>
              <a:prstDash val="solid"/>
              <a:miter lim="400000"/>
            </a:ln>
            <a:effectLst/>
          </p:spPr>
          <p:txBody>
            <a:bodyPr wrap="square" lIns="38095" tIns="38095" rIns="38095" bIns="38095" numCol="1" anchor="ctr">
              <a:noAutofit/>
            </a:bodyPr>
            <a:lstStyle/>
            <a:p>
              <a:pPr algn="r" defTabSz="456565">
                <a:defRPr sz="3000">
                  <a:solidFill>
                    <a:srgbClr val="FFFFFF"/>
                  </a:solidFill>
                  <a:effectLst>
                    <a:outerShdw blurRad="38100" dist="12700" dir="5400000">
                      <a:srgbClr val="000000">
                        <a:alpha val="50000"/>
                      </a:srgbClr>
                    </a:outerShdw>
                  </a:effectLst>
                </a:defRPr>
              </a:pPr>
              <a:endParaRPr sz="3000"/>
            </a:p>
          </p:txBody>
        </p:sp>
        <p:sp>
          <p:nvSpPr>
            <p:cNvPr id="36" name="chenying0907 138"/>
            <p:cNvSpPr/>
            <p:nvPr/>
          </p:nvSpPr>
          <p:spPr>
            <a:xfrm>
              <a:off x="1723063" y="2858567"/>
              <a:ext cx="437063" cy="344269"/>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solidFill>
              <a:srgbClr val="FDD67A"/>
            </a:solidFill>
            <a:ln w="38100" cap="flat">
              <a:solidFill>
                <a:srgbClr val="46537A"/>
              </a:solidFill>
              <a:prstDash val="solid"/>
              <a:miter lim="400000"/>
            </a:ln>
            <a:effectLst/>
          </p:spPr>
          <p:txBody>
            <a:bodyPr wrap="square" lIns="38095" tIns="38095" rIns="38095" bIns="38095" numCol="1" anchor="ctr">
              <a:noAutofit/>
            </a:bodyPr>
            <a:lstStyle/>
            <a:p>
              <a:pPr algn="r" defTabSz="456565">
                <a:defRPr sz="3000">
                  <a:solidFill>
                    <a:srgbClr val="FFFFFF"/>
                  </a:solidFill>
                  <a:effectLst>
                    <a:outerShdw blurRad="38100" dist="12700" dir="5400000">
                      <a:srgbClr val="000000">
                        <a:alpha val="50000"/>
                      </a:srgbClr>
                    </a:outerShdw>
                  </a:effectLst>
                </a:defRPr>
              </a:pPr>
              <a:endParaRPr sz="3000"/>
            </a:p>
          </p:txBody>
        </p:sp>
        <p:sp>
          <p:nvSpPr>
            <p:cNvPr id="55" name="chenying0907 179"/>
            <p:cNvSpPr/>
            <p:nvPr/>
          </p:nvSpPr>
          <p:spPr>
            <a:xfrm>
              <a:off x="2067805" y="1173216"/>
              <a:ext cx="571348" cy="620987"/>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56" name="chenying0907 179"/>
            <p:cNvSpPr/>
            <p:nvPr/>
          </p:nvSpPr>
          <p:spPr>
            <a:xfrm>
              <a:off x="2959782" y="1749301"/>
              <a:ext cx="308348" cy="385083"/>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57" name="chenying0907 179"/>
            <p:cNvSpPr/>
            <p:nvPr/>
          </p:nvSpPr>
          <p:spPr>
            <a:xfrm>
              <a:off x="1047000" y="1405356"/>
              <a:ext cx="631434" cy="547361"/>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58" name="chenying0907 232"/>
            <p:cNvSpPr/>
            <p:nvPr/>
          </p:nvSpPr>
          <p:spPr>
            <a:xfrm>
              <a:off x="2953346" y="2223753"/>
              <a:ext cx="308348" cy="346025"/>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095" tIns="38095" rIns="38095" bIns="38095" anchor="ct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59" name="chenying0907 157"/>
            <p:cNvSpPr/>
            <p:nvPr/>
          </p:nvSpPr>
          <p:spPr>
            <a:xfrm flipH="1" flipV="1">
              <a:off x="3120455" y="5162484"/>
              <a:ext cx="655296" cy="5708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0" y="4183"/>
                    <a:pt x="4232" y="7514"/>
                    <a:pt x="7805" y="11081"/>
                  </a:cubicBezTo>
                  <a:cubicBezTo>
                    <a:pt x="11642" y="14913"/>
                    <a:pt x="15287" y="17432"/>
                    <a:pt x="21600" y="18609"/>
                  </a:cubicBezTo>
                  <a:cubicBezTo>
                    <a:pt x="20806" y="17217"/>
                    <a:pt x="18519" y="14666"/>
                    <a:pt x="17621" y="13430"/>
                  </a:cubicBezTo>
                  <a:cubicBezTo>
                    <a:pt x="18690" y="15188"/>
                    <a:pt x="20252" y="16950"/>
                    <a:pt x="21600" y="18609"/>
                  </a:cubicBezTo>
                  <a:cubicBezTo>
                    <a:pt x="18908" y="20835"/>
                    <a:pt x="16606" y="21600"/>
                    <a:pt x="13527" y="21600"/>
                  </a:cubicBezTo>
                </a:path>
              </a:pathLst>
            </a:custGeom>
            <a:noFill/>
            <a:ln w="38100" cap="flat">
              <a:solidFill>
                <a:srgbClr val="46537A"/>
              </a:solidFill>
              <a:prstDash val="solid"/>
              <a:miter lim="400000"/>
            </a:ln>
            <a:effectLst/>
          </p:spPr>
          <p:txBody>
            <a:bodyPr wrap="square" lIns="38095" tIns="38095" rIns="38095" bIns="38095" numCol="1" anchor="ctr">
              <a:noAutofit/>
            </a:bodyPr>
            <a:lstStyle/>
            <a:p>
              <a:pPr defTabSz="456565">
                <a:defRPr sz="3000">
                  <a:solidFill>
                    <a:srgbClr val="FFFFFF"/>
                  </a:solidFill>
                  <a:effectLst>
                    <a:outerShdw blurRad="38100" dist="12700" dir="5400000">
                      <a:srgbClr val="000000">
                        <a:alpha val="50000"/>
                      </a:srgbClr>
                    </a:outerShdw>
                  </a:effectLst>
                </a:defRPr>
              </a:pPr>
              <a:endParaRPr sz="3000"/>
            </a:p>
          </p:txBody>
        </p:sp>
        <p:sp>
          <p:nvSpPr>
            <p:cNvPr id="60" name="chenying0907 148"/>
            <p:cNvSpPr/>
            <p:nvPr/>
          </p:nvSpPr>
          <p:spPr>
            <a:xfrm rot="523491">
              <a:off x="3813479" y="5461529"/>
              <a:ext cx="1540410" cy="639034"/>
            </a:xfrm>
            <a:prstGeom prst="rect">
              <a:avLst/>
            </a:prstGeom>
            <a:noFill/>
            <a:ln w="12700" cap="flat">
              <a:noFill/>
              <a:miter lim="400000"/>
            </a:ln>
            <a:effectLst/>
          </p:spPr>
          <p:txBody>
            <a:bodyPr wrap="square" lIns="38095" tIns="38095" rIns="38095" bIns="38095" numCol="1" anchor="ctr">
              <a:spAutoFit/>
            </a:bodyPr>
            <a:lstStyle/>
            <a:p>
              <a:pPr defTabSz="456565">
                <a:lnSpc>
                  <a:spcPct val="120000"/>
                </a:lnSpc>
                <a:tabLst>
                  <a:tab pos="1066165" algn="l"/>
                </a:tabLst>
                <a:defRPr sz="3600">
                  <a:solidFill>
                    <a:srgbClr val="475278"/>
                  </a:solidFill>
                  <a:latin typeface="Noteworthy Bold"/>
                  <a:ea typeface="Noteworthy Bold"/>
                  <a:cs typeface="Noteworthy Bold"/>
                  <a:sym typeface="Noteworthy Bold"/>
                </a:defRPr>
              </a:pPr>
              <a:r>
                <a:rPr lang="zh-CN" altLang="en-US" sz="2400" dirty="0">
                  <a:latin typeface="华文细黑" panose="02010600040101010101" pitchFamily="2" charset="-122"/>
                  <a:ea typeface="华文细黑" panose="02010600040101010101" pitchFamily="2" charset="-122"/>
                  <a:cs typeface="萝莉体 第二版" panose="02000500000000000000" pitchFamily="2" charset="-122"/>
                </a:rPr>
                <a:t>超开心</a:t>
              </a:r>
              <a:endParaRPr sz="2400" dirty="0">
                <a:latin typeface="华文细黑" panose="02010600040101010101" pitchFamily="2" charset="-122"/>
                <a:ea typeface="华文细黑" panose="02010600040101010101" pitchFamily="2" charset="-122"/>
                <a:cs typeface="萝莉体 第二版" panose="02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3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 calcmode="lin" valueType="num">
                                      <p:cBhvr>
                                        <p:cTn id="19" dur="1000" fill="hold"/>
                                        <p:tgtEl>
                                          <p:spTgt spid="11"/>
                                        </p:tgtEl>
                                        <p:attrNameLst>
                                          <p:attrName>style.rotation</p:attrName>
                                        </p:attrNameLst>
                                      </p:cBhvr>
                                      <p:tavLst>
                                        <p:tav tm="0">
                                          <p:val>
                                            <p:fltVal val="90"/>
                                          </p:val>
                                        </p:tav>
                                        <p:tav tm="100000">
                                          <p:val>
                                            <p:fltVal val="0"/>
                                          </p:val>
                                        </p:tav>
                                      </p:tavLst>
                                    </p:anim>
                                    <p:animEffect transition="in" filter="fade">
                                      <p:cBhvr>
                                        <p:cTn id="20" dur="1000"/>
                                        <p:tgtEl>
                                          <p:spTgt spid="11"/>
                                        </p:tgtEl>
                                      </p:cBhvr>
                                    </p:animEffect>
                                  </p:childTnLst>
                                </p:cTn>
                              </p:par>
                              <p:par>
                                <p:cTn id="21" presetID="3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90"/>
                                          </p:val>
                                        </p:tav>
                                        <p:tav tm="100000">
                                          <p:val>
                                            <p:fltVal val="0"/>
                                          </p:val>
                                        </p:tav>
                                      </p:tavLst>
                                    </p:anim>
                                    <p:animEffect transition="in" filter="fade">
                                      <p:cBhvr>
                                        <p:cTn id="2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97873" y="611396"/>
            <a:ext cx="646331" cy="369332"/>
          </a:xfrm>
          <a:prstGeom prst="rect">
            <a:avLst/>
          </a:prstGeom>
        </p:spPr>
        <p:txBody>
          <a:bodyPr wrap="none">
            <a:spAutoFit/>
          </a:bodyPr>
          <a:lstStyle/>
          <a:p>
            <a:r>
              <a:rPr lang="zh-CN" altLang="en-US" b="1" dirty="0"/>
              <a:t>定位</a:t>
            </a:r>
            <a:endParaRPr lang="zh-CN" altLang="en-US" b="1" dirty="0"/>
          </a:p>
        </p:txBody>
      </p:sp>
      <p:sp>
        <p:nvSpPr>
          <p:cNvPr id="5" name="左中括号 4"/>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36382" y="-60127"/>
            <a:ext cx="4676313" cy="7017519"/>
          </a:xfrm>
          <a:prstGeom prst="rect">
            <a:avLst/>
          </a:prstGeom>
        </p:spPr>
      </p:pic>
      <p:grpSp>
        <p:nvGrpSpPr>
          <p:cNvPr id="12" name="组合 11"/>
          <p:cNvGrpSpPr/>
          <p:nvPr/>
        </p:nvGrpSpPr>
        <p:grpSpPr>
          <a:xfrm>
            <a:off x="1585958" y="2528900"/>
            <a:ext cx="5471181" cy="2557096"/>
            <a:chOff x="1048814" y="2420888"/>
            <a:chExt cx="5471181" cy="2557096"/>
          </a:xfrm>
        </p:grpSpPr>
        <p:sp>
          <p:nvSpPr>
            <p:cNvPr id="8" name="TextBox 7"/>
            <p:cNvSpPr txBox="1"/>
            <p:nvPr/>
          </p:nvSpPr>
          <p:spPr>
            <a:xfrm>
              <a:off x="1309590" y="3091377"/>
              <a:ext cx="5210405" cy="1886607"/>
            </a:xfrm>
            <a:prstGeom prst="rect">
              <a:avLst/>
            </a:prstGeom>
            <a:noFill/>
          </p:spPr>
          <p:txBody>
            <a:bodyPr wrap="square" rtlCol="0">
              <a:spAutoFit/>
            </a:bodyPr>
            <a:lstStyle/>
            <a:p>
              <a:pPr>
                <a:lnSpc>
                  <a:spcPct val="150000"/>
                </a:lnSpc>
              </a:pPr>
              <a:r>
                <a:rPr lang="zh-CN" altLang="en-US" sz="20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面向电影市场分析师、电影爱好者等业界人士，提供当前电影现状分析的电影数据可视化分析系统网站。</a:t>
              </a:r>
              <a:r>
                <a:rPr lang="en-US" altLang="zh-CN" sz="20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(PC</a:t>
              </a:r>
              <a:r>
                <a:rPr lang="zh-CN" altLang="en-US" sz="20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端</a:t>
              </a:r>
              <a:r>
                <a:rPr lang="en-US" altLang="zh-CN" sz="20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or</a:t>
              </a:r>
              <a:r>
                <a:rPr lang="zh-CN" altLang="en-US" sz="20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移动端均可</a:t>
              </a:r>
              <a:r>
                <a:rPr lang="en-US" altLang="zh-CN" sz="20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a:t>
              </a:r>
              <a:endParaRPr lang="en-US" altLang="zh-CN" sz="2000" spc="3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p:txBody>
        </p:sp>
        <p:sp>
          <p:nvSpPr>
            <p:cNvPr id="9" name="TextBox 8"/>
            <p:cNvSpPr txBox="1"/>
            <p:nvPr/>
          </p:nvSpPr>
          <p:spPr>
            <a:xfrm>
              <a:off x="1048814" y="2420888"/>
              <a:ext cx="1800200" cy="461665"/>
            </a:xfrm>
            <a:prstGeom prst="rect">
              <a:avLst/>
            </a:prstGeom>
            <a:noFill/>
          </p:spPr>
          <p:txBody>
            <a:bodyPr wrap="square" rtlCol="0">
              <a:spAutoFit/>
            </a:bodyPr>
            <a:lstStyle/>
            <a:p>
              <a:r>
                <a:rPr lang="zh-CN" altLang="en-US" sz="2400" b="1" dirty="0"/>
                <a:t>网站的定位</a:t>
              </a:r>
              <a:endParaRPr lang="zh-CN" altLang="en-US" sz="2400" b="1" dirty="0"/>
            </a:p>
          </p:txBody>
        </p:sp>
      </p:grpSp>
      <p:sp>
        <p:nvSpPr>
          <p:cNvPr id="11" name="矩形 10"/>
          <p:cNvSpPr/>
          <p:nvPr/>
        </p:nvSpPr>
        <p:spPr>
          <a:xfrm>
            <a:off x="1270670" y="2132856"/>
            <a:ext cx="6692820" cy="3456384"/>
          </a:xfrm>
          <a:prstGeom prst="rect">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par>
                                <p:cTn id="12" presetID="45"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3000"/>
                                        <p:tgtEl>
                                          <p:spTgt spid="11"/>
                                        </p:tgtEl>
                                      </p:cBhvr>
                                    </p:animEffect>
                                    <p:anim calcmode="lin" valueType="num">
                                      <p:cBhvr>
                                        <p:cTn id="15" dur="3000" fill="hold"/>
                                        <p:tgtEl>
                                          <p:spTgt spid="11"/>
                                        </p:tgtEl>
                                        <p:attrNameLst>
                                          <p:attrName>ppt_w</p:attrName>
                                        </p:attrNameLst>
                                      </p:cBhvr>
                                      <p:tavLst>
                                        <p:tav tm="0" fmla="#ppt_w*sin(2.5*pi*$)">
                                          <p:val>
                                            <p:fltVal val="0"/>
                                          </p:val>
                                        </p:tav>
                                        <p:tav tm="100000">
                                          <p:val>
                                            <p:fltVal val="1"/>
                                          </p:val>
                                        </p:tav>
                                      </p:tavLst>
                                    </p:anim>
                                    <p:anim calcmode="lin" valueType="num">
                                      <p:cBhvr>
                                        <p:cTn id="16" dur="3000" fill="hold"/>
                                        <p:tgtEl>
                                          <p:spTgt spid="11"/>
                                        </p:tgtEl>
                                        <p:attrNameLst>
                                          <p:attrName>ppt_h</p:attrName>
                                        </p:attrNameLst>
                                      </p:cBhvr>
                                      <p:tavLst>
                                        <p:tav tm="0">
                                          <p:val>
                                            <p:strVal val="#ppt_h"/>
                                          </p:val>
                                        </p:tav>
                                        <p:tav tm="100000">
                                          <p:val>
                                            <p:strVal val="#ppt_h"/>
                                          </p:val>
                                        </p:tav>
                                      </p:tavLst>
                                    </p:anim>
                                  </p:childTnLst>
                                </p:cTn>
                              </p:par>
                              <p:par>
                                <p:cTn id="17" presetID="42"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49765" y="4137263"/>
            <a:ext cx="1619354" cy="646331"/>
          </a:xfrm>
          <a:prstGeom prst="rect">
            <a:avLst/>
          </a:prstGeom>
          <a:noFill/>
        </p:spPr>
        <p:txBody>
          <a:bodyPr wrap="none" rtlCol="0">
            <a:spAutoFit/>
          </a:bodyPr>
          <a:lstStyle/>
          <a:p>
            <a:r>
              <a:rPr lang="en-US" altLang="zh-CN" sz="3600" spc="300" dirty="0">
                <a:solidFill>
                  <a:schemeClr val="tx1">
                    <a:lumMod val="85000"/>
                    <a:lumOff val="15000"/>
                  </a:schemeClr>
                </a:solidFill>
                <a:latin typeface="造字工房尚雅体演示版常规体" pitchFamily="50" charset="-122"/>
                <a:ea typeface="造字工房尚雅体演示版常规体" pitchFamily="50" charset="-122"/>
              </a:rPr>
              <a:t>PART</a:t>
            </a:r>
            <a:endParaRPr lang="en-US" altLang="zh-CN" sz="3600" spc="300" dirty="0">
              <a:solidFill>
                <a:schemeClr val="tx1">
                  <a:lumMod val="85000"/>
                  <a:lumOff val="15000"/>
                </a:schemeClr>
              </a:solidFill>
              <a:latin typeface="造字工房尚雅体演示版常规体" pitchFamily="50" charset="-122"/>
              <a:ea typeface="造字工房尚雅体演示版常规体" pitchFamily="50" charset="-122"/>
            </a:endParaRPr>
          </a:p>
        </p:txBody>
      </p:sp>
      <p:sp>
        <p:nvSpPr>
          <p:cNvPr id="12" name="等腰三角形 11"/>
          <p:cNvSpPr/>
          <p:nvPr/>
        </p:nvSpPr>
        <p:spPr>
          <a:xfrm rot="512239">
            <a:off x="3477837" y="3538931"/>
            <a:ext cx="314715" cy="2713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20371609">
            <a:off x="3995378" y="3751964"/>
            <a:ext cx="157357" cy="13565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20371609">
            <a:off x="3124426" y="3774407"/>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3761573">
            <a:off x="2621230" y="3463058"/>
            <a:ext cx="588992" cy="40397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20371609">
            <a:off x="3987995" y="3447181"/>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2958273" y="2074407"/>
            <a:ext cx="797013" cy="1569660"/>
          </a:xfrm>
          <a:prstGeom prst="rect">
            <a:avLst/>
          </a:prstGeom>
          <a:noFill/>
        </p:spPr>
        <p:txBody>
          <a:bodyPr wrap="none" rtlCol="0">
            <a:spAutoFit/>
          </a:bodyPr>
          <a:lstStyle/>
          <a:p>
            <a:r>
              <a:rPr lang="en-US" altLang="zh-CN" sz="9600" b="1" dirty="0">
                <a:solidFill>
                  <a:schemeClr val="tx1">
                    <a:lumMod val="85000"/>
                    <a:lumOff val="15000"/>
                  </a:schemeClr>
                </a:solidFill>
                <a:latin typeface="造字工房尚雅体演示版常规体" pitchFamily="50" charset="-122"/>
                <a:ea typeface="造字工房尚雅体演示版常规体" pitchFamily="50" charset="-122"/>
              </a:rPr>
              <a:t>2</a:t>
            </a:r>
            <a:endParaRPr lang="zh-CN" altLang="en-US" sz="9600" b="1" dirty="0">
              <a:solidFill>
                <a:schemeClr val="tx1">
                  <a:lumMod val="85000"/>
                  <a:lumOff val="15000"/>
                </a:schemeClr>
              </a:solidFill>
              <a:latin typeface="造字工房尚雅体演示版常规体" pitchFamily="50" charset="-122"/>
              <a:ea typeface="造字工房尚雅体演示版常规体" pitchFamily="50" charset="-122"/>
            </a:endParaRPr>
          </a:p>
        </p:txBody>
      </p:sp>
      <p:sp>
        <p:nvSpPr>
          <p:cNvPr id="28" name="TextBox 27"/>
          <p:cNvSpPr txBox="1"/>
          <p:nvPr/>
        </p:nvSpPr>
        <p:spPr>
          <a:xfrm>
            <a:off x="5657204" y="2987539"/>
            <a:ext cx="3534942" cy="646331"/>
          </a:xfrm>
          <a:prstGeom prst="rect">
            <a:avLst/>
          </a:prstGeom>
          <a:noFill/>
        </p:spPr>
        <p:txBody>
          <a:bodyPr wrap="none" rtlCol="0">
            <a:spAutoFit/>
          </a:bodyPr>
          <a:lstStyle/>
          <a:p>
            <a:r>
              <a:rPr lang="zh-CN" altLang="en-US" sz="3600" spc="300" dirty="0">
                <a:latin typeface="+mn-ea"/>
              </a:rPr>
              <a:t>产品 目标 需求</a:t>
            </a:r>
            <a:endParaRPr lang="zh-CN" altLang="en-US" sz="3600" spc="300" dirty="0">
              <a:latin typeface="+mn-ea"/>
            </a:endParaRPr>
          </a:p>
        </p:txBody>
      </p:sp>
      <p:cxnSp>
        <p:nvCxnSpPr>
          <p:cNvPr id="33" name="直接连接符 32"/>
          <p:cNvCxnSpPr/>
          <p:nvPr/>
        </p:nvCxnSpPr>
        <p:spPr>
          <a:xfrm flipH="1">
            <a:off x="6067126" y="2638182"/>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082926" y="3247397"/>
            <a:ext cx="654557" cy="5343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8803430" y="2638182"/>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744019" y="3685485"/>
            <a:ext cx="654557" cy="534334"/>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ppt_w</p:attrName>
                                        </p:attrNameLst>
                                      </p:cBhvr>
                                      <p:tavLst>
                                        <p:tav tm="0">
                                          <p:val>
                                            <p:fltVal val="0"/>
                                          </p:val>
                                        </p:tav>
                                        <p:tav tm="100000">
                                          <p:val>
                                            <p:strVal val="#ppt_w"/>
                                          </p:val>
                                        </p:tav>
                                      </p:tavLst>
                                    </p:anim>
                                    <p:anim calcmode="lin" valueType="num">
                                      <p:cBhvr>
                                        <p:cTn id="13" dur="1000" fill="hold"/>
                                        <p:tgtEl>
                                          <p:spTgt spid="15"/>
                                        </p:tgtEl>
                                        <p:attrNameLst>
                                          <p:attrName>ppt_h</p:attrName>
                                        </p:attrNameLst>
                                      </p:cBhvr>
                                      <p:tavLst>
                                        <p:tav tm="0">
                                          <p:val>
                                            <p:fltVal val="0"/>
                                          </p:val>
                                        </p:tav>
                                        <p:tav tm="100000">
                                          <p:val>
                                            <p:strVal val="#ppt_h"/>
                                          </p:val>
                                        </p:tav>
                                      </p:tavLst>
                                    </p:anim>
                                    <p:anim calcmode="lin" valueType="num">
                                      <p:cBhvr>
                                        <p:cTn id="14" dur="1000" fill="hold"/>
                                        <p:tgtEl>
                                          <p:spTgt spid="15"/>
                                        </p:tgtEl>
                                        <p:attrNameLst>
                                          <p:attrName>style.rotation</p:attrName>
                                        </p:attrNameLst>
                                      </p:cBhvr>
                                      <p:tavLst>
                                        <p:tav tm="0">
                                          <p:val>
                                            <p:fltVal val="90"/>
                                          </p:val>
                                        </p:tav>
                                        <p:tav tm="100000">
                                          <p:val>
                                            <p:fltVal val="0"/>
                                          </p:val>
                                        </p:tav>
                                      </p:tavLst>
                                    </p:anim>
                                    <p:animEffect transition="in" filter="fade">
                                      <p:cBhvr>
                                        <p:cTn id="15" dur="1000"/>
                                        <p:tgtEl>
                                          <p:spTgt spid="15"/>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1000" fill="hold"/>
                                        <p:tgtEl>
                                          <p:spTgt spid="16"/>
                                        </p:tgtEl>
                                        <p:attrNameLst>
                                          <p:attrName>ppt_w</p:attrName>
                                        </p:attrNameLst>
                                      </p:cBhvr>
                                      <p:tavLst>
                                        <p:tav tm="0">
                                          <p:val>
                                            <p:fltVal val="0"/>
                                          </p:val>
                                        </p:tav>
                                        <p:tav tm="100000">
                                          <p:val>
                                            <p:strVal val="#ppt_w"/>
                                          </p:val>
                                        </p:tav>
                                      </p:tavLst>
                                    </p:anim>
                                    <p:anim calcmode="lin" valueType="num">
                                      <p:cBhvr>
                                        <p:cTn id="31" dur="1000" fill="hold"/>
                                        <p:tgtEl>
                                          <p:spTgt spid="16"/>
                                        </p:tgtEl>
                                        <p:attrNameLst>
                                          <p:attrName>ppt_h</p:attrName>
                                        </p:attrNameLst>
                                      </p:cBhvr>
                                      <p:tavLst>
                                        <p:tav tm="0">
                                          <p:val>
                                            <p:fltVal val="0"/>
                                          </p:val>
                                        </p:tav>
                                        <p:tav tm="100000">
                                          <p:val>
                                            <p:strVal val="#ppt_h"/>
                                          </p:val>
                                        </p:tav>
                                      </p:tavLst>
                                    </p:anim>
                                    <p:anim calcmode="lin" valueType="num">
                                      <p:cBhvr>
                                        <p:cTn id="32" dur="1000" fill="hold"/>
                                        <p:tgtEl>
                                          <p:spTgt spid="16"/>
                                        </p:tgtEl>
                                        <p:attrNameLst>
                                          <p:attrName>style.rotation</p:attrName>
                                        </p:attrNameLst>
                                      </p:cBhvr>
                                      <p:tavLst>
                                        <p:tav tm="0">
                                          <p:val>
                                            <p:fltVal val="90"/>
                                          </p:val>
                                        </p:tav>
                                        <p:tav tm="100000">
                                          <p:val>
                                            <p:fltVal val="0"/>
                                          </p:val>
                                        </p:tav>
                                      </p:tavLst>
                                    </p:anim>
                                    <p:animEffect transition="in" filter="fade">
                                      <p:cBhvr>
                                        <p:cTn id="33" dur="1000"/>
                                        <p:tgtEl>
                                          <p:spTgt spid="16"/>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fltVal val="0"/>
                                          </p:val>
                                        </p:tav>
                                        <p:tav tm="100000">
                                          <p:val>
                                            <p:strVal val="#ppt_w"/>
                                          </p:val>
                                        </p:tav>
                                      </p:tavLst>
                                    </p:anim>
                                    <p:anim calcmode="lin" valueType="num">
                                      <p:cBhvr>
                                        <p:cTn id="37" dur="1000" fill="hold"/>
                                        <p:tgtEl>
                                          <p:spTgt spid="13"/>
                                        </p:tgtEl>
                                        <p:attrNameLst>
                                          <p:attrName>ppt_h</p:attrName>
                                        </p:attrNameLst>
                                      </p:cBhvr>
                                      <p:tavLst>
                                        <p:tav tm="0">
                                          <p:val>
                                            <p:fltVal val="0"/>
                                          </p:val>
                                        </p:tav>
                                        <p:tav tm="100000">
                                          <p:val>
                                            <p:strVal val="#ppt_h"/>
                                          </p:val>
                                        </p:tav>
                                      </p:tavLst>
                                    </p:anim>
                                    <p:anim calcmode="lin" valueType="num">
                                      <p:cBhvr>
                                        <p:cTn id="38" dur="1000" fill="hold"/>
                                        <p:tgtEl>
                                          <p:spTgt spid="13"/>
                                        </p:tgtEl>
                                        <p:attrNameLst>
                                          <p:attrName>style.rotation</p:attrName>
                                        </p:attrNameLst>
                                      </p:cBhvr>
                                      <p:tavLst>
                                        <p:tav tm="0">
                                          <p:val>
                                            <p:fltVal val="90"/>
                                          </p:val>
                                        </p:tav>
                                        <p:tav tm="100000">
                                          <p:val>
                                            <p:fltVal val="0"/>
                                          </p:val>
                                        </p:tav>
                                      </p:tavLst>
                                    </p:anim>
                                    <p:animEffect transition="in" filter="fade">
                                      <p:cBhvr>
                                        <p:cTn id="39" dur="1000"/>
                                        <p:tgtEl>
                                          <p:spTgt spid="13"/>
                                        </p:tgtEl>
                                      </p:cBhvr>
                                    </p:animEffect>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53" presetClass="entr" presetSubtype="52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Effect transition="in" filter="fade">
                                      <p:cBhvr>
                                        <p:cTn id="50" dur="500"/>
                                        <p:tgtEl>
                                          <p:spTgt spid="28"/>
                                        </p:tgtEl>
                                      </p:cBhvr>
                                    </p:animEffect>
                                    <p:anim calcmode="lin" valueType="num">
                                      <p:cBhvr>
                                        <p:cTn id="51" dur="500" fill="hold"/>
                                        <p:tgtEl>
                                          <p:spTgt spid="28"/>
                                        </p:tgtEl>
                                        <p:attrNameLst>
                                          <p:attrName>ppt_x</p:attrName>
                                        </p:attrNameLst>
                                      </p:cBhvr>
                                      <p:tavLst>
                                        <p:tav tm="0">
                                          <p:val>
                                            <p:fltVal val="0.5"/>
                                          </p:val>
                                        </p:tav>
                                        <p:tav tm="100000">
                                          <p:val>
                                            <p:strVal val="#ppt_x"/>
                                          </p:val>
                                        </p:tav>
                                      </p:tavLst>
                                    </p:anim>
                                    <p:anim calcmode="lin" valueType="num">
                                      <p:cBhvr>
                                        <p:cTn id="52" dur="500" fill="hold"/>
                                        <p:tgtEl>
                                          <p:spTgt spid="28"/>
                                        </p:tgtEl>
                                        <p:attrNameLst>
                                          <p:attrName>ppt_y</p:attrName>
                                        </p:attrNameLst>
                                      </p:cBhvr>
                                      <p:tavLst>
                                        <p:tav tm="0">
                                          <p:val>
                                            <p:fltVal val="0.5"/>
                                          </p:val>
                                        </p:tav>
                                        <p:tav tm="100000">
                                          <p:val>
                                            <p:strVal val="#ppt_y"/>
                                          </p:val>
                                        </p:tav>
                                      </p:tavLst>
                                    </p:anim>
                                  </p:childTnLst>
                                </p:cTn>
                              </p:par>
                              <p:par>
                                <p:cTn id="53" presetID="3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1000" fill="hold"/>
                                        <p:tgtEl>
                                          <p:spTgt spid="33"/>
                                        </p:tgtEl>
                                        <p:attrNameLst>
                                          <p:attrName>ppt_w</p:attrName>
                                        </p:attrNameLst>
                                      </p:cBhvr>
                                      <p:tavLst>
                                        <p:tav tm="0">
                                          <p:val>
                                            <p:fltVal val="0"/>
                                          </p:val>
                                        </p:tav>
                                        <p:tav tm="100000">
                                          <p:val>
                                            <p:strVal val="#ppt_w"/>
                                          </p:val>
                                        </p:tav>
                                      </p:tavLst>
                                    </p:anim>
                                    <p:anim calcmode="lin" valueType="num">
                                      <p:cBhvr>
                                        <p:cTn id="56" dur="1000" fill="hold"/>
                                        <p:tgtEl>
                                          <p:spTgt spid="33"/>
                                        </p:tgtEl>
                                        <p:attrNameLst>
                                          <p:attrName>ppt_h</p:attrName>
                                        </p:attrNameLst>
                                      </p:cBhvr>
                                      <p:tavLst>
                                        <p:tav tm="0">
                                          <p:val>
                                            <p:fltVal val="0"/>
                                          </p:val>
                                        </p:tav>
                                        <p:tav tm="100000">
                                          <p:val>
                                            <p:strVal val="#ppt_h"/>
                                          </p:val>
                                        </p:tav>
                                      </p:tavLst>
                                    </p:anim>
                                    <p:anim calcmode="lin" valueType="num">
                                      <p:cBhvr>
                                        <p:cTn id="57" dur="1000" fill="hold"/>
                                        <p:tgtEl>
                                          <p:spTgt spid="33"/>
                                        </p:tgtEl>
                                        <p:attrNameLst>
                                          <p:attrName>style.rotation</p:attrName>
                                        </p:attrNameLst>
                                      </p:cBhvr>
                                      <p:tavLst>
                                        <p:tav tm="0">
                                          <p:val>
                                            <p:fltVal val="90"/>
                                          </p:val>
                                        </p:tav>
                                        <p:tav tm="100000">
                                          <p:val>
                                            <p:fltVal val="0"/>
                                          </p:val>
                                        </p:tav>
                                      </p:tavLst>
                                    </p:anim>
                                    <p:animEffect transition="in" filter="fade">
                                      <p:cBhvr>
                                        <p:cTn id="58" dur="1000"/>
                                        <p:tgtEl>
                                          <p:spTgt spid="33"/>
                                        </p:tgtEl>
                                      </p:cBhvr>
                                    </p:animEffect>
                                  </p:childTnLst>
                                </p:cTn>
                              </p:par>
                              <p:par>
                                <p:cTn id="59" presetID="3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1000" fill="hold"/>
                                        <p:tgtEl>
                                          <p:spTgt spid="37"/>
                                        </p:tgtEl>
                                        <p:attrNameLst>
                                          <p:attrName>ppt_w</p:attrName>
                                        </p:attrNameLst>
                                      </p:cBhvr>
                                      <p:tavLst>
                                        <p:tav tm="0">
                                          <p:val>
                                            <p:fltVal val="0"/>
                                          </p:val>
                                        </p:tav>
                                        <p:tav tm="100000">
                                          <p:val>
                                            <p:strVal val="#ppt_w"/>
                                          </p:val>
                                        </p:tav>
                                      </p:tavLst>
                                    </p:anim>
                                    <p:anim calcmode="lin" valueType="num">
                                      <p:cBhvr>
                                        <p:cTn id="62" dur="1000" fill="hold"/>
                                        <p:tgtEl>
                                          <p:spTgt spid="37"/>
                                        </p:tgtEl>
                                        <p:attrNameLst>
                                          <p:attrName>ppt_h</p:attrName>
                                        </p:attrNameLst>
                                      </p:cBhvr>
                                      <p:tavLst>
                                        <p:tav tm="0">
                                          <p:val>
                                            <p:fltVal val="0"/>
                                          </p:val>
                                        </p:tav>
                                        <p:tav tm="100000">
                                          <p:val>
                                            <p:strVal val="#ppt_h"/>
                                          </p:val>
                                        </p:tav>
                                      </p:tavLst>
                                    </p:anim>
                                    <p:anim calcmode="lin" valueType="num">
                                      <p:cBhvr>
                                        <p:cTn id="63" dur="1000" fill="hold"/>
                                        <p:tgtEl>
                                          <p:spTgt spid="37"/>
                                        </p:tgtEl>
                                        <p:attrNameLst>
                                          <p:attrName>style.rotation</p:attrName>
                                        </p:attrNameLst>
                                      </p:cBhvr>
                                      <p:tavLst>
                                        <p:tav tm="0">
                                          <p:val>
                                            <p:fltVal val="90"/>
                                          </p:val>
                                        </p:tav>
                                        <p:tav tm="100000">
                                          <p:val>
                                            <p:fltVal val="0"/>
                                          </p:val>
                                        </p:tav>
                                      </p:tavLst>
                                    </p:anim>
                                    <p:animEffect transition="in" filter="fade">
                                      <p:cBhvr>
                                        <p:cTn id="64" dur="1000"/>
                                        <p:tgtEl>
                                          <p:spTgt spid="37"/>
                                        </p:tgtEl>
                                      </p:cBhvr>
                                    </p:animEffect>
                                  </p:childTnLst>
                                </p:cTn>
                              </p:par>
                              <p:par>
                                <p:cTn id="65" presetID="3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1000" fill="hold"/>
                                        <p:tgtEl>
                                          <p:spTgt spid="36"/>
                                        </p:tgtEl>
                                        <p:attrNameLst>
                                          <p:attrName>ppt_w</p:attrName>
                                        </p:attrNameLst>
                                      </p:cBhvr>
                                      <p:tavLst>
                                        <p:tav tm="0">
                                          <p:val>
                                            <p:fltVal val="0"/>
                                          </p:val>
                                        </p:tav>
                                        <p:tav tm="100000">
                                          <p:val>
                                            <p:strVal val="#ppt_w"/>
                                          </p:val>
                                        </p:tav>
                                      </p:tavLst>
                                    </p:anim>
                                    <p:anim calcmode="lin" valueType="num">
                                      <p:cBhvr>
                                        <p:cTn id="68" dur="1000" fill="hold"/>
                                        <p:tgtEl>
                                          <p:spTgt spid="36"/>
                                        </p:tgtEl>
                                        <p:attrNameLst>
                                          <p:attrName>ppt_h</p:attrName>
                                        </p:attrNameLst>
                                      </p:cBhvr>
                                      <p:tavLst>
                                        <p:tav tm="0">
                                          <p:val>
                                            <p:fltVal val="0"/>
                                          </p:val>
                                        </p:tav>
                                        <p:tav tm="100000">
                                          <p:val>
                                            <p:strVal val="#ppt_h"/>
                                          </p:val>
                                        </p:tav>
                                      </p:tavLst>
                                    </p:anim>
                                    <p:anim calcmode="lin" valueType="num">
                                      <p:cBhvr>
                                        <p:cTn id="69" dur="1000" fill="hold"/>
                                        <p:tgtEl>
                                          <p:spTgt spid="36"/>
                                        </p:tgtEl>
                                        <p:attrNameLst>
                                          <p:attrName>style.rotation</p:attrName>
                                        </p:attrNameLst>
                                      </p:cBhvr>
                                      <p:tavLst>
                                        <p:tav tm="0">
                                          <p:val>
                                            <p:fltVal val="90"/>
                                          </p:val>
                                        </p:tav>
                                        <p:tav tm="100000">
                                          <p:val>
                                            <p:fltVal val="0"/>
                                          </p:val>
                                        </p:tav>
                                      </p:tavLst>
                                    </p:anim>
                                    <p:animEffect transition="in" filter="fade">
                                      <p:cBhvr>
                                        <p:cTn id="70" dur="1000"/>
                                        <p:tgtEl>
                                          <p:spTgt spid="36"/>
                                        </p:tgtEl>
                                      </p:cBhvr>
                                    </p:animEffect>
                                  </p:childTnLst>
                                </p:cTn>
                              </p:par>
                              <p:par>
                                <p:cTn id="71" presetID="3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1000" fill="hold"/>
                                        <p:tgtEl>
                                          <p:spTgt spid="34"/>
                                        </p:tgtEl>
                                        <p:attrNameLst>
                                          <p:attrName>ppt_w</p:attrName>
                                        </p:attrNameLst>
                                      </p:cBhvr>
                                      <p:tavLst>
                                        <p:tav tm="0">
                                          <p:val>
                                            <p:fltVal val="0"/>
                                          </p:val>
                                        </p:tav>
                                        <p:tav tm="100000">
                                          <p:val>
                                            <p:strVal val="#ppt_w"/>
                                          </p:val>
                                        </p:tav>
                                      </p:tavLst>
                                    </p:anim>
                                    <p:anim calcmode="lin" valueType="num">
                                      <p:cBhvr>
                                        <p:cTn id="74" dur="1000" fill="hold"/>
                                        <p:tgtEl>
                                          <p:spTgt spid="34"/>
                                        </p:tgtEl>
                                        <p:attrNameLst>
                                          <p:attrName>ppt_h</p:attrName>
                                        </p:attrNameLst>
                                      </p:cBhvr>
                                      <p:tavLst>
                                        <p:tav tm="0">
                                          <p:val>
                                            <p:fltVal val="0"/>
                                          </p:val>
                                        </p:tav>
                                        <p:tav tm="100000">
                                          <p:val>
                                            <p:strVal val="#ppt_h"/>
                                          </p:val>
                                        </p:tav>
                                      </p:tavLst>
                                    </p:anim>
                                    <p:anim calcmode="lin" valueType="num">
                                      <p:cBhvr>
                                        <p:cTn id="75" dur="1000" fill="hold"/>
                                        <p:tgtEl>
                                          <p:spTgt spid="34"/>
                                        </p:tgtEl>
                                        <p:attrNameLst>
                                          <p:attrName>style.rotation</p:attrName>
                                        </p:attrNameLst>
                                      </p:cBhvr>
                                      <p:tavLst>
                                        <p:tav tm="0">
                                          <p:val>
                                            <p:fltVal val="90"/>
                                          </p:val>
                                        </p:tav>
                                        <p:tav tm="100000">
                                          <p:val>
                                            <p:fltVal val="0"/>
                                          </p:val>
                                        </p:tav>
                                      </p:tavLst>
                                    </p:anim>
                                    <p:animEffect transition="in" filter="fade">
                                      <p:cBhvr>
                                        <p:cTn id="76"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4" grpId="0" animBg="1"/>
      <p:bldP spid="15" grpId="0" animBg="1"/>
      <p:bldP spid="16" grpId="0" animBg="1"/>
      <p:bldP spid="17" grpId="0"/>
      <p:bldP spid="2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3553</Words>
  <Application>WPS 文字</Application>
  <PresentationFormat>自定义</PresentationFormat>
  <Paragraphs>508</Paragraphs>
  <Slides>44</Slides>
  <Notes>46</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44</vt:i4>
      </vt:variant>
    </vt:vector>
  </HeadingPairs>
  <TitlesOfParts>
    <vt:vector size="74" baseType="lpstr">
      <vt:lpstr>Arial</vt:lpstr>
      <vt:lpstr>方正书宋_GBK</vt:lpstr>
      <vt:lpstr>Wingdings</vt:lpstr>
      <vt:lpstr>Ink Free</vt:lpstr>
      <vt:lpstr>造字工房尚雅体演示版常规体</vt:lpstr>
      <vt:lpstr>汉仪大圣体简</vt:lpstr>
      <vt:lpstr>微软雅黑 Light</vt:lpstr>
      <vt:lpstr>Open Sans</vt:lpstr>
      <vt:lpstr>Noteworthy Bold</vt:lpstr>
      <vt:lpstr>华文细黑</vt:lpstr>
      <vt:lpstr>萝莉体 第二版</vt:lpstr>
      <vt:lpstr>微软雅黑</vt:lpstr>
      <vt:lpstr>Open Sans Light</vt:lpstr>
      <vt:lpstr>Aparajita</vt:lpstr>
      <vt:lpstr>Microsoft Sans Serif</vt:lpstr>
      <vt:lpstr>굴림</vt:lpstr>
      <vt:lpstr>Tahoma</vt:lpstr>
      <vt:lpstr>苹方-简</vt:lpstr>
      <vt:lpstr>宋体</vt:lpstr>
      <vt:lpstr>Arial Unicode MS</vt:lpstr>
      <vt:lpstr>Calibri</vt:lpstr>
      <vt:lpstr>Helvetica Neue</vt:lpstr>
      <vt:lpstr>宋体-简</vt:lpstr>
      <vt:lpstr>黑体</vt:lpstr>
      <vt:lpstr>Thonburi</vt:lpstr>
      <vt:lpstr>微软雅黑 Light</vt:lpstr>
      <vt:lpstr>华文宋体</vt:lpstr>
      <vt:lpstr>冬青黑体简体中文</vt:lpstr>
      <vt:lpstr>Apple SD Gothic Neo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sleeping</cp:lastModifiedBy>
  <cp:revision>85</cp:revision>
  <dcterms:created xsi:type="dcterms:W3CDTF">2018-12-27T06:32:25Z</dcterms:created>
  <dcterms:modified xsi:type="dcterms:W3CDTF">2018-12-27T06:32:25Z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2052-2.3.2.774</vt:lpwstr>
  </property>
</Properties>
</file>